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85" r:id="rId3"/>
    <p:sldId id="282" r:id="rId4"/>
    <p:sldId id="283" r:id="rId5"/>
    <p:sldId id="284" r:id="rId6"/>
    <p:sldId id="286" r:id="rId7"/>
    <p:sldId id="287" r:id="rId8"/>
    <p:sldId id="288" r:id="rId9"/>
    <p:sldId id="259" r:id="rId10"/>
    <p:sldId id="267" r:id="rId11"/>
    <p:sldId id="290" r:id="rId12"/>
    <p:sldId id="289" r:id="rId13"/>
    <p:sldId id="266" r:id="rId14"/>
    <p:sldId id="263" r:id="rId15"/>
    <p:sldId id="268" r:id="rId16"/>
    <p:sldId id="269" r:id="rId17"/>
    <p:sldId id="291" r:id="rId18"/>
    <p:sldId id="292" r:id="rId19"/>
    <p:sldId id="271" r:id="rId20"/>
    <p:sldId id="273" r:id="rId21"/>
    <p:sldId id="274" r:id="rId22"/>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6" d="100"/>
          <a:sy n="106" d="100"/>
        </p:scale>
        <p:origin x="-120"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262637-86CF-45BF-8265-97DA0815AAED}" type="datetimeFigureOut">
              <a:rPr lang="pl-PL" smtClean="0"/>
              <a:pPr/>
              <a:t>2016-03-31</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ACE370-80D1-47E4-BB33-DA93459971F4}" type="slidenum">
              <a:rPr lang="pl-PL" smtClean="0"/>
              <a:pPr/>
              <a:t>‹#›</a:t>
            </a:fld>
            <a:endParaRPr lang="pl-P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F6ACE370-80D1-47E4-BB33-DA93459971F4}" type="slidenum">
              <a:rPr lang="pl-PL" smtClean="0"/>
              <a:pPr/>
              <a:t>9</a:t>
            </a:fld>
            <a:endParaRPr lang="pl-P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bg>
      <p:bgRef idx="1002">
        <a:schemeClr val="bg2"/>
      </p:bgRef>
    </p:bg>
    <p:spTree>
      <p:nvGrpSpPr>
        <p:cNvPr id="1" name=""/>
        <p:cNvGrpSpPr/>
        <p:nvPr/>
      </p:nvGrpSpPr>
      <p:grpSpPr>
        <a:xfrm>
          <a:off x="0" y="0"/>
          <a:ext cx="0" cy="0"/>
          <a:chOff x="0" y="0"/>
          <a:chExt cx="0" cy="0"/>
        </a:xfrm>
      </p:grpSpPr>
      <p:sp>
        <p:nvSpPr>
          <p:cNvPr id="9" name="Tytuł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pl-PL" smtClean="0"/>
              <a:t>Kliknij, aby edytować styl</a:t>
            </a:r>
            <a:endParaRPr kumimoji="0" lang="en-US"/>
          </a:p>
        </p:txBody>
      </p:sp>
      <p:sp>
        <p:nvSpPr>
          <p:cNvPr id="17" name="Podtytuł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smtClean="0"/>
              <a:t>Kliknij, aby edytować styl wzorca podtytułu</a:t>
            </a:r>
            <a:endParaRPr kumimoji="0" lang="en-US"/>
          </a:p>
        </p:txBody>
      </p:sp>
      <p:sp>
        <p:nvSpPr>
          <p:cNvPr id="30" name="Symbol zastępczy daty 29"/>
          <p:cNvSpPr>
            <a:spLocks noGrp="1"/>
          </p:cNvSpPr>
          <p:nvPr>
            <p:ph type="dt" sz="half" idx="10"/>
          </p:nvPr>
        </p:nvSpPr>
        <p:spPr/>
        <p:txBody>
          <a:bodyPr/>
          <a:lstStyle/>
          <a:p>
            <a:fld id="{724D1D35-FE59-4ED7-ACA0-96E3F45A5C4D}" type="datetimeFigureOut">
              <a:rPr lang="pl-PL" smtClean="0"/>
              <a:pPr/>
              <a:t>2016-03-31</a:t>
            </a:fld>
            <a:endParaRPr lang="pl-PL"/>
          </a:p>
        </p:txBody>
      </p:sp>
      <p:sp>
        <p:nvSpPr>
          <p:cNvPr id="19" name="Symbol zastępczy stopki 18"/>
          <p:cNvSpPr>
            <a:spLocks noGrp="1"/>
          </p:cNvSpPr>
          <p:nvPr>
            <p:ph type="ftr" sz="quarter" idx="11"/>
          </p:nvPr>
        </p:nvSpPr>
        <p:spPr/>
        <p:txBody>
          <a:bodyPr/>
          <a:lstStyle/>
          <a:p>
            <a:endParaRPr lang="pl-PL"/>
          </a:p>
        </p:txBody>
      </p:sp>
      <p:sp>
        <p:nvSpPr>
          <p:cNvPr id="27" name="Symbol zastępczy numeru slajdu 26"/>
          <p:cNvSpPr>
            <a:spLocks noGrp="1"/>
          </p:cNvSpPr>
          <p:nvPr>
            <p:ph type="sldNum" sz="quarter" idx="12"/>
          </p:nvPr>
        </p:nvSpPr>
        <p:spPr/>
        <p:txBody>
          <a:bodyPr/>
          <a:lstStyle/>
          <a:p>
            <a:fld id="{259909B8-DC39-4ED8-B8F6-9B63160175B2}" type="slidenum">
              <a:rPr lang="pl-PL" smtClean="0"/>
              <a:pPr/>
              <a:t>‹#›</a:t>
            </a:fld>
            <a:endParaRPr lang="pl-PL"/>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724D1D35-FE59-4ED7-ACA0-96E3F45A5C4D}" type="datetimeFigureOut">
              <a:rPr lang="pl-PL" smtClean="0"/>
              <a:pPr/>
              <a:t>2016-03-31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259909B8-DC39-4ED8-B8F6-9B63160175B2}"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914401"/>
            <a:ext cx="2057400" cy="5211763"/>
          </a:xfrm>
        </p:spPr>
        <p:txBody>
          <a:bodyPr vert="eaVer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914401"/>
            <a:ext cx="6019800" cy="5211763"/>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724D1D35-FE59-4ED7-ACA0-96E3F45A5C4D}" type="datetimeFigureOut">
              <a:rPr lang="pl-PL" smtClean="0"/>
              <a:pPr/>
              <a:t>2016-03-31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259909B8-DC39-4ED8-B8F6-9B63160175B2}"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zawartości 2"/>
          <p:cNvSpPr>
            <a:spLocks noGrp="1"/>
          </p:cNvSpPr>
          <p:nvPr>
            <p:ph idx="1"/>
          </p:nvPr>
        </p:nvSpPr>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724D1D35-FE59-4ED7-ACA0-96E3F45A5C4D}" type="datetimeFigureOut">
              <a:rPr lang="pl-PL" smtClean="0"/>
              <a:pPr/>
              <a:t>2016-03-31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259909B8-DC39-4ED8-B8F6-9B63160175B2}"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bg>
      <p:bgRef idx="1002">
        <a:schemeClr val="bg2"/>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smtClean="0"/>
              <a:t>Kliknij, aby edytować style wzorca tekstu</a:t>
            </a:r>
          </a:p>
        </p:txBody>
      </p:sp>
      <p:sp>
        <p:nvSpPr>
          <p:cNvPr id="4" name="Symbol zastępczy daty 3"/>
          <p:cNvSpPr>
            <a:spLocks noGrp="1"/>
          </p:cNvSpPr>
          <p:nvPr>
            <p:ph type="dt" sz="half" idx="10"/>
          </p:nvPr>
        </p:nvSpPr>
        <p:spPr/>
        <p:txBody>
          <a:bodyPr/>
          <a:lstStyle/>
          <a:p>
            <a:fld id="{724D1D35-FE59-4ED7-ACA0-96E3F45A5C4D}" type="datetimeFigureOut">
              <a:rPr lang="pl-PL" smtClean="0"/>
              <a:pPr/>
              <a:t>2016-03-31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259909B8-DC39-4ED8-B8F6-9B63160175B2}" type="slidenum">
              <a:rPr lang="pl-PL" smtClean="0"/>
              <a:pPr/>
              <a:t>‹#›</a:t>
            </a:fld>
            <a:endParaRPr lang="pl-PL"/>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457200" y="704088"/>
            <a:ext cx="8229600" cy="1143000"/>
          </a:xfrm>
        </p:spPr>
        <p:txBody>
          <a:bodyPr/>
          <a:lstStyle/>
          <a:p>
            <a:r>
              <a:rPr kumimoji="0" lang="pl-PL" smtClean="0"/>
              <a:t>Kliknij, aby edytować styl</a:t>
            </a:r>
            <a:endParaRPr kumimoji="0" lang="en-US"/>
          </a:p>
        </p:txBody>
      </p:sp>
      <p:sp>
        <p:nvSpPr>
          <p:cNvPr id="3" name="Symbol zastępczy zawartości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zawartości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p>
            <a:fld id="{724D1D35-FE59-4ED7-ACA0-96E3F45A5C4D}" type="datetimeFigureOut">
              <a:rPr lang="pl-PL" smtClean="0"/>
              <a:pPr/>
              <a:t>2016-03-31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259909B8-DC39-4ED8-B8F6-9B63160175B2}"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704088"/>
            <a:ext cx="8229600" cy="1143000"/>
          </a:xfrm>
        </p:spPr>
        <p:txBody>
          <a:bodyPr tIns="45720" anchor="b"/>
          <a:lstStyle>
            <a:lvl1pPr>
              <a:defRPr/>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4" name="Symbol zastępczy tekstu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5" name="Symbol zastępczy zawartości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6" name="Symbol zastępczy zawartości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7" name="Symbol zastępczy daty 6"/>
          <p:cNvSpPr>
            <a:spLocks noGrp="1"/>
          </p:cNvSpPr>
          <p:nvPr>
            <p:ph type="dt" sz="half" idx="10"/>
          </p:nvPr>
        </p:nvSpPr>
        <p:spPr/>
        <p:txBody>
          <a:bodyPr/>
          <a:lstStyle/>
          <a:p>
            <a:fld id="{724D1D35-FE59-4ED7-ACA0-96E3F45A5C4D}" type="datetimeFigureOut">
              <a:rPr lang="pl-PL" smtClean="0"/>
              <a:pPr/>
              <a:t>2016-03-31</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259909B8-DC39-4ED8-B8F6-9B63160175B2}"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pl-PL" smtClean="0"/>
              <a:t>Kliknij, aby edytować styl</a:t>
            </a:r>
            <a:endParaRPr kumimoji="0" lang="en-US"/>
          </a:p>
        </p:txBody>
      </p:sp>
      <p:sp>
        <p:nvSpPr>
          <p:cNvPr id="3" name="Symbol zastępczy daty 2"/>
          <p:cNvSpPr>
            <a:spLocks noGrp="1"/>
          </p:cNvSpPr>
          <p:nvPr>
            <p:ph type="dt" sz="half" idx="10"/>
          </p:nvPr>
        </p:nvSpPr>
        <p:spPr/>
        <p:txBody>
          <a:bodyPr/>
          <a:lstStyle/>
          <a:p>
            <a:fld id="{724D1D35-FE59-4ED7-ACA0-96E3F45A5C4D}" type="datetimeFigureOut">
              <a:rPr lang="pl-PL" smtClean="0"/>
              <a:pPr/>
              <a:t>2016-03-31</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259909B8-DC39-4ED8-B8F6-9B63160175B2}"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724D1D35-FE59-4ED7-ACA0-96E3F45A5C4D}" type="datetimeFigureOut">
              <a:rPr lang="pl-PL" smtClean="0"/>
              <a:pPr/>
              <a:t>2016-03-31</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259909B8-DC39-4ED8-B8F6-9B63160175B2}"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pl-PL" smtClean="0"/>
              <a:t>Kliknij, aby edytować styl</a:t>
            </a:r>
            <a:endParaRPr kumimoji="0" lang="en-US"/>
          </a:p>
        </p:txBody>
      </p:sp>
      <p:sp>
        <p:nvSpPr>
          <p:cNvPr id="3" name="Symbol zastępczy tekstu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pl-PL" smtClean="0"/>
              <a:t>Kliknij, aby edytować style wzorca tekstu</a:t>
            </a:r>
          </a:p>
        </p:txBody>
      </p:sp>
      <p:sp>
        <p:nvSpPr>
          <p:cNvPr id="4" name="Symbol zastępczy zawartości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p>
            <a:fld id="{724D1D35-FE59-4ED7-ACA0-96E3F45A5C4D}" type="datetimeFigureOut">
              <a:rPr lang="pl-PL" smtClean="0"/>
              <a:pPr/>
              <a:t>2016-03-31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259909B8-DC39-4ED8-B8F6-9B63160175B2}"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9" name="Prostokąt ze ściętym i zaokrąglonym rogiem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ójkąt prostokątny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ytuł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pl-PL" smtClean="0"/>
              <a:t>Kliknij, aby edytować styl</a:t>
            </a:r>
            <a:endParaRPr kumimoji="0" lang="en-US"/>
          </a:p>
        </p:txBody>
      </p:sp>
      <p:sp>
        <p:nvSpPr>
          <p:cNvPr id="4" name="Symbol zastępczy tekstu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pl-PL" smtClean="0"/>
              <a:t>Kliknij, aby edytować style wzorca tekstu</a:t>
            </a:r>
          </a:p>
        </p:txBody>
      </p:sp>
      <p:sp>
        <p:nvSpPr>
          <p:cNvPr id="5" name="Symbol zastępczy daty 4"/>
          <p:cNvSpPr>
            <a:spLocks noGrp="1"/>
          </p:cNvSpPr>
          <p:nvPr>
            <p:ph type="dt" sz="half" idx="10"/>
          </p:nvPr>
        </p:nvSpPr>
        <p:spPr/>
        <p:txBody>
          <a:bodyPr/>
          <a:lstStyle/>
          <a:p>
            <a:fld id="{724D1D35-FE59-4ED7-ACA0-96E3F45A5C4D}" type="datetimeFigureOut">
              <a:rPr lang="pl-PL" smtClean="0"/>
              <a:pPr/>
              <a:t>2016-03-31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a:xfrm>
            <a:off x="8077200" y="6356350"/>
            <a:ext cx="609600" cy="365125"/>
          </a:xfrm>
        </p:spPr>
        <p:txBody>
          <a:bodyPr/>
          <a:lstStyle/>
          <a:p>
            <a:fld id="{259909B8-DC39-4ED8-B8F6-9B63160175B2}" type="slidenum">
              <a:rPr lang="pl-PL" smtClean="0"/>
              <a:pPr/>
              <a:t>‹#›</a:t>
            </a:fld>
            <a:endParaRPr lang="pl-PL"/>
          </a:p>
        </p:txBody>
      </p:sp>
      <p:sp>
        <p:nvSpPr>
          <p:cNvPr id="3" name="Symbol zastępczy obrazu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pl-PL" smtClean="0"/>
              <a:t>Kliknij ikonę, aby dodać obraz</a:t>
            </a:r>
            <a:endParaRPr kumimoji="0" lang="en-US" dirty="0"/>
          </a:p>
        </p:txBody>
      </p:sp>
      <p:sp>
        <p:nvSpPr>
          <p:cNvPr id="10" name="Dowolny kształt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Dowolny kształt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Dowolny kształt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Dowolny kształt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Symbol zastępczy tytułu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pl-PL" smtClean="0"/>
              <a:t>Kliknij, aby edytować styl</a:t>
            </a:r>
            <a:endParaRPr kumimoji="0" lang="en-US"/>
          </a:p>
        </p:txBody>
      </p:sp>
      <p:sp>
        <p:nvSpPr>
          <p:cNvPr id="30" name="Symbol zastępczy tekstu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10" name="Symbol zastępczy daty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24D1D35-FE59-4ED7-ACA0-96E3F45A5C4D}" type="datetimeFigureOut">
              <a:rPr lang="pl-PL" smtClean="0"/>
              <a:pPr/>
              <a:t>2016-03-31</a:t>
            </a:fld>
            <a:endParaRPr lang="pl-PL"/>
          </a:p>
        </p:txBody>
      </p:sp>
      <p:sp>
        <p:nvSpPr>
          <p:cNvPr id="22" name="Symbol zastępczy stopki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pl-PL"/>
          </a:p>
        </p:txBody>
      </p:sp>
      <p:sp>
        <p:nvSpPr>
          <p:cNvPr id="18" name="Symbol zastępczy numeru slajdu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59909B8-DC39-4ED8-B8F6-9B63160175B2}" type="slidenum">
              <a:rPr lang="pl-PL" smtClean="0"/>
              <a:pPr/>
              <a:t>‹#›</a:t>
            </a:fld>
            <a:endParaRPr lang="pl-PL"/>
          </a:p>
        </p:txBody>
      </p:sp>
      <p:grpSp>
        <p:nvGrpSpPr>
          <p:cNvPr id="2" name="Grupa 1"/>
          <p:cNvGrpSpPr/>
          <p:nvPr/>
        </p:nvGrpSpPr>
        <p:grpSpPr>
          <a:xfrm>
            <a:off x="-19017" y="202408"/>
            <a:ext cx="9180548" cy="649224"/>
            <a:chOff x="-19045" y="216550"/>
            <a:chExt cx="9180548" cy="649224"/>
          </a:xfrm>
        </p:grpSpPr>
        <p:sp>
          <p:nvSpPr>
            <p:cNvPr id="12" name="Dowolny kształt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Dowolny kształt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 Id="rId5" Type="http://schemas.openxmlformats.org/officeDocument/2006/relationships/image" Target="../media/image19.jpeg"/><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285720" y="1571612"/>
            <a:ext cx="8643966" cy="4464496"/>
          </a:xfrm>
        </p:spPr>
        <p:txBody>
          <a:bodyPr>
            <a:noAutofit/>
          </a:bodyPr>
          <a:lstStyle/>
          <a:p>
            <a:pPr algn="ctr"/>
            <a:r>
              <a:rPr lang="pl-PL" sz="2800" b="0" dirty="0" smtClean="0">
                <a:solidFill>
                  <a:schemeClr val="bg1"/>
                </a:solidFill>
              </a:rPr>
              <a:t>Znaczenie Chrztu Polski w tworzeniu zrębów państwowości - </a:t>
            </a:r>
            <a:r>
              <a:rPr lang="pl-PL" sz="2800" dirty="0" smtClean="0">
                <a:solidFill>
                  <a:schemeClr val="bg1"/>
                </a:solidFill>
              </a:rPr>
              <a:t/>
            </a:r>
            <a:br>
              <a:rPr lang="pl-PL" sz="2800" dirty="0" smtClean="0">
                <a:solidFill>
                  <a:schemeClr val="bg1"/>
                </a:solidFill>
              </a:rPr>
            </a:br>
            <a:r>
              <a:rPr lang="pl-PL" sz="2800" b="0" dirty="0" smtClean="0">
                <a:solidFill>
                  <a:schemeClr val="bg1"/>
                </a:solidFill>
              </a:rPr>
              <a:t>Monety i banknoty świadectwem o Chrzcie i tysiącletniej przeszłości naszego </a:t>
            </a:r>
            <a:r>
              <a:rPr lang="pl-PL" sz="2800" b="0" dirty="0" smtClean="0">
                <a:solidFill>
                  <a:schemeClr val="bg1"/>
                </a:solidFill>
              </a:rPr>
              <a:t>narodu</a:t>
            </a:r>
            <a:br>
              <a:rPr lang="pl-PL" sz="2800" b="0" dirty="0" smtClean="0">
                <a:solidFill>
                  <a:schemeClr val="bg1"/>
                </a:solidFill>
              </a:rPr>
            </a:br>
            <a:r>
              <a:rPr lang="pl-PL" sz="2800" dirty="0" smtClean="0">
                <a:solidFill>
                  <a:schemeClr val="bg1"/>
                </a:solidFill>
              </a:rPr>
              <a:t/>
            </a:r>
            <a:br>
              <a:rPr lang="pl-PL" sz="2800" dirty="0" smtClean="0">
                <a:solidFill>
                  <a:schemeClr val="bg1"/>
                </a:solidFill>
              </a:rPr>
            </a:br>
            <a:r>
              <a:rPr lang="pl-PL" sz="2800" b="0" dirty="0" smtClean="0">
                <a:solidFill>
                  <a:schemeClr val="bg1"/>
                </a:solidFill>
              </a:rPr>
              <a:t>Wykonał: Kamil Grynia </a:t>
            </a:r>
            <a:r>
              <a:rPr lang="pl-PL" sz="2800" dirty="0" smtClean="0">
                <a:solidFill>
                  <a:schemeClr val="bg1"/>
                </a:solidFill>
              </a:rPr>
              <a:t/>
            </a:r>
            <a:br>
              <a:rPr lang="pl-PL" sz="2800" dirty="0" smtClean="0">
                <a:solidFill>
                  <a:schemeClr val="bg1"/>
                </a:solidFill>
              </a:rPr>
            </a:br>
            <a:r>
              <a:rPr lang="pl-PL" sz="2400" dirty="0" smtClean="0">
                <a:solidFill>
                  <a:schemeClr val="bg1"/>
                </a:solidFill>
              </a:rPr>
              <a:t/>
            </a:r>
            <a:br>
              <a:rPr lang="pl-PL" sz="2400" dirty="0" smtClean="0">
                <a:solidFill>
                  <a:schemeClr val="bg1"/>
                </a:solidFill>
              </a:rPr>
            </a:br>
            <a:r>
              <a:rPr lang="pl-PL" sz="2400" b="0" dirty="0" smtClean="0">
                <a:solidFill>
                  <a:schemeClr val="bg1"/>
                </a:solidFill>
              </a:rPr>
              <a:t>Zespół </a:t>
            </a:r>
            <a:r>
              <a:rPr lang="pl-PL" sz="2400" b="0" dirty="0" smtClean="0">
                <a:solidFill>
                  <a:schemeClr val="bg1"/>
                </a:solidFill>
              </a:rPr>
              <a:t>Szkół Zawodowych i Licealnych im. dra Kazimierza </a:t>
            </a:r>
            <a:r>
              <a:rPr lang="pl-PL" sz="2400" b="0" dirty="0" err="1" smtClean="0">
                <a:solidFill>
                  <a:schemeClr val="bg1"/>
                </a:solidFill>
              </a:rPr>
              <a:t>Hołogi</a:t>
            </a:r>
            <a:r>
              <a:rPr lang="pl-PL" sz="2400" b="0" dirty="0" smtClean="0">
                <a:solidFill>
                  <a:schemeClr val="bg1"/>
                </a:solidFill>
              </a:rPr>
              <a:t> </a:t>
            </a:r>
            <a:r>
              <a:rPr lang="pl-PL" sz="2400" b="0" dirty="0" smtClean="0">
                <a:solidFill>
                  <a:schemeClr val="bg1"/>
                </a:solidFill>
              </a:rPr>
              <a:t/>
            </a:r>
            <a:br>
              <a:rPr lang="pl-PL" sz="2400" b="0" dirty="0" smtClean="0">
                <a:solidFill>
                  <a:schemeClr val="bg1"/>
                </a:solidFill>
              </a:rPr>
            </a:br>
            <a:r>
              <a:rPr lang="pl-PL" sz="2400" b="0" dirty="0" smtClean="0">
                <a:solidFill>
                  <a:schemeClr val="bg1"/>
                </a:solidFill>
              </a:rPr>
              <a:t>Osiedle </a:t>
            </a:r>
            <a:r>
              <a:rPr lang="pl-PL" sz="2400" b="0" dirty="0" smtClean="0">
                <a:solidFill>
                  <a:schemeClr val="bg1"/>
                </a:solidFill>
              </a:rPr>
              <a:t>Północ 37, 64-300 Nowy Tomyśl    </a:t>
            </a:r>
            <a:r>
              <a:rPr lang="pl-PL" sz="2400" b="0" dirty="0" smtClean="0">
                <a:solidFill>
                  <a:schemeClr val="bg1"/>
                </a:solidFill>
              </a:rPr>
              <a:t>Telefon</a:t>
            </a:r>
            <a:r>
              <a:rPr lang="pl-PL" sz="2400" b="0" dirty="0" smtClean="0">
                <a:solidFill>
                  <a:schemeClr val="bg1"/>
                </a:solidFill>
              </a:rPr>
              <a:t>: 61 442 22 88</a:t>
            </a:r>
            <a:r>
              <a:rPr lang="pl-PL" sz="2400" dirty="0" smtClean="0">
                <a:solidFill>
                  <a:schemeClr val="bg1"/>
                </a:solidFill>
              </a:rPr>
              <a:t/>
            </a:r>
            <a:br>
              <a:rPr lang="pl-PL" sz="2400" dirty="0" smtClean="0">
                <a:solidFill>
                  <a:schemeClr val="bg1"/>
                </a:solidFill>
              </a:rPr>
            </a:br>
            <a:r>
              <a:rPr lang="pl-PL" sz="2400" b="0" dirty="0" smtClean="0">
                <a:solidFill>
                  <a:schemeClr val="bg1"/>
                </a:solidFill>
              </a:rPr>
              <a:t>Konsultacji udzielili nauczyciele: dr Zdzisław Kościański, </a:t>
            </a:r>
            <a:r>
              <a:rPr lang="pl-PL" sz="2400" dirty="0" smtClean="0">
                <a:solidFill>
                  <a:schemeClr val="bg1"/>
                </a:solidFill>
              </a:rPr>
              <a:t/>
            </a:r>
            <a:br>
              <a:rPr lang="pl-PL" sz="2400" dirty="0" smtClean="0">
                <a:solidFill>
                  <a:schemeClr val="bg1"/>
                </a:solidFill>
              </a:rPr>
            </a:br>
            <a:r>
              <a:rPr lang="pl-PL" sz="2400" b="0" dirty="0" smtClean="0">
                <a:solidFill>
                  <a:schemeClr val="bg1"/>
                </a:solidFill>
              </a:rPr>
              <a:t>mgr Katarzyna </a:t>
            </a:r>
            <a:r>
              <a:rPr lang="pl-PL" sz="2400" b="0" dirty="0" err="1" smtClean="0">
                <a:solidFill>
                  <a:schemeClr val="bg1"/>
                </a:solidFill>
              </a:rPr>
              <a:t>Sobiak</a:t>
            </a:r>
            <a:r>
              <a:rPr lang="pl-PL" sz="2400" b="0" dirty="0" smtClean="0">
                <a:solidFill>
                  <a:schemeClr val="bg1"/>
                </a:solidFill>
              </a:rPr>
              <a:t> -Utrata</a:t>
            </a:r>
            <a:endParaRPr lang="pl-PL" sz="2400" dirty="0">
              <a:solidFill>
                <a:schemeClr val="bg1"/>
              </a:solidFill>
            </a:endParaRPr>
          </a:p>
        </p:txBody>
      </p:sp>
      <p:sp>
        <p:nvSpPr>
          <p:cNvPr id="3" name="Podtytuł 2"/>
          <p:cNvSpPr>
            <a:spLocks noGrp="1"/>
          </p:cNvSpPr>
          <p:nvPr>
            <p:ph type="subTitle" idx="1"/>
          </p:nvPr>
        </p:nvSpPr>
        <p:spPr>
          <a:xfrm>
            <a:off x="533400" y="5733256"/>
            <a:ext cx="7854696" cy="432048"/>
          </a:xfrm>
        </p:spPr>
        <p:txBody>
          <a:bodyPr>
            <a:normAutofit fontScale="92500" lnSpcReduction="10000"/>
          </a:bodyPr>
          <a:lstStyle/>
          <a:p>
            <a:pPr algn="ctr"/>
            <a:endParaRPr lang="pl-PL" dirty="0" smtClean="0"/>
          </a:p>
          <a:p>
            <a:pPr algn="ctr"/>
            <a:endParaRPr lang="pl-PL" dirty="0" smtClean="0"/>
          </a:p>
        </p:txBody>
      </p:sp>
    </p:spTree>
  </p:cSld>
  <p:clrMapOvr>
    <a:masterClrMapping/>
  </p:clrMapOvr>
  <p:transition>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DENAR  MIESZKA I </a:t>
            </a:r>
            <a:endParaRPr lang="pl-PL" dirty="0"/>
          </a:p>
        </p:txBody>
      </p:sp>
      <p:sp>
        <p:nvSpPr>
          <p:cNvPr id="3" name="Symbol zastępczy zawartości 2"/>
          <p:cNvSpPr>
            <a:spLocks noGrp="1"/>
          </p:cNvSpPr>
          <p:nvPr>
            <p:ph idx="1"/>
          </p:nvPr>
        </p:nvSpPr>
        <p:spPr/>
        <p:txBody>
          <a:bodyPr>
            <a:normAutofit fontScale="92500" lnSpcReduction="10000"/>
          </a:bodyPr>
          <a:lstStyle/>
          <a:p>
            <a:pPr algn="just">
              <a:buNone/>
            </a:pPr>
            <a:r>
              <a:rPr lang="pl-PL" dirty="0" smtClean="0"/>
              <a:t>	Do ciekawych wniosków doszedł R. Kiersnowski 	</a:t>
            </a:r>
          </a:p>
          <a:p>
            <a:pPr algn="just">
              <a:buNone/>
            </a:pPr>
            <a:r>
              <a:rPr lang="pl-PL" dirty="0" smtClean="0"/>
              <a:t>    w swojej książce pt: "Pieniądz kruszcowy w Polsce wczesnośredniowiecznej" (1960), gdzie na podstawie 7 zachowanych typów monety Mieszka I oszacował wielkość emisji pierwszej polskiej monety. </a:t>
            </a:r>
            <a:r>
              <a:rPr lang="pl-PL" dirty="0" err="1" smtClean="0"/>
              <a:t>Wg</a:t>
            </a:r>
            <a:r>
              <a:rPr lang="pl-PL" dirty="0" smtClean="0"/>
              <a:t>. Kiersnowskiego jedną parą stempli można było wybić od 3 - 5 tys. monet. Cała produkcja denarów wyniosła więc między </a:t>
            </a:r>
            <a:r>
              <a:rPr lang="pl-PL" b="1" dirty="0" smtClean="0"/>
              <a:t>21 - 35 tys. sztuk</a:t>
            </a:r>
            <a:r>
              <a:rPr lang="pl-PL" dirty="0" smtClean="0"/>
              <a:t>, ogólnej wagi 30 - 50 kg srebra. Przyjmując, że mennica była czynna przez 10 lat w okresie od 980 do 990, to roczne zapotrzebowanie na srebro wynosiło zaledwie 1,5 - 2,5 </a:t>
            </a:r>
            <a:r>
              <a:rPr lang="pl-PL" dirty="0" err="1" smtClean="0"/>
              <a:t>kg</a:t>
            </a:r>
            <a:r>
              <a:rPr lang="pl-PL" dirty="0" smtClean="0"/>
              <a:t>.  Do dzisiaj zachowało się ok. 50 sztuk Denarów Mieszka I.</a:t>
            </a:r>
            <a:endParaRPr lang="pl-PL" dirty="0"/>
          </a:p>
        </p:txBody>
      </p:sp>
    </p:spTree>
  </p:cSld>
  <p:clrMapOvr>
    <a:masterClrMapping/>
  </p:clrMapOvr>
  <p:transition>
    <p:diamon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692696"/>
            <a:ext cx="8229600" cy="2880320"/>
          </a:xfrm>
        </p:spPr>
        <p:txBody>
          <a:bodyPr>
            <a:normAutofit/>
          </a:bodyPr>
          <a:lstStyle/>
          <a:p>
            <a:r>
              <a:rPr lang="pl-PL" sz="2400" dirty="0" smtClean="0"/>
              <a:t>DENAR MIESZKA I </a:t>
            </a:r>
            <a:br>
              <a:rPr lang="pl-PL" sz="2400" dirty="0" smtClean="0"/>
            </a:br>
            <a:r>
              <a:rPr lang="pl-PL" sz="2400" dirty="0" smtClean="0"/>
              <a:t>Na awersie przedstawiony jest prymitywny wizerunek </a:t>
            </a:r>
            <a:r>
              <a:rPr lang="pl-PL" sz="2400" b="1" dirty="0" smtClean="0"/>
              <a:t>kapliczki z krzyżem</a:t>
            </a:r>
            <a:r>
              <a:rPr lang="pl-PL" sz="2400" dirty="0" smtClean="0"/>
              <a:t>. W otoku znajduje się napis MISICO (w innych typach MTLZCO). Na rewersie znajduje się prosty </a:t>
            </a:r>
            <a:r>
              <a:rPr lang="pl-PL" sz="2400" b="1" dirty="0" smtClean="0"/>
              <a:t>krzyż z kropkami </a:t>
            </a:r>
            <a:r>
              <a:rPr lang="pl-PL" sz="2400" dirty="0" smtClean="0"/>
              <a:t>w kątach, będący symbolem niedawno otrzymanego chrztu. W otoku znajdują się znaki E </a:t>
            </a:r>
            <a:r>
              <a:rPr lang="pl-PL" sz="2400" dirty="0" err="1" smtClean="0"/>
              <a:t>E</a:t>
            </a:r>
            <a:r>
              <a:rPr lang="pl-PL" sz="2400" dirty="0" smtClean="0"/>
              <a:t> + +. Przeciętny ciężar tej monety wynosił około 1,5 grama.</a:t>
            </a:r>
            <a:endParaRPr lang="pl-PL" sz="2400" dirty="0"/>
          </a:p>
        </p:txBody>
      </p:sp>
      <p:pic>
        <p:nvPicPr>
          <p:cNvPr id="5" name="Symbol zastępczy zawartości 3" descr="denar Mieszka I awers.jpg"/>
          <p:cNvPicPr>
            <a:picLocks noGrp="1" noChangeAspect="1"/>
          </p:cNvPicPr>
          <p:nvPr>
            <p:ph sz="half" idx="1"/>
          </p:nvPr>
        </p:nvPicPr>
        <p:blipFill>
          <a:blip r:embed="rId2" cstate="print"/>
          <a:stretch>
            <a:fillRect/>
          </a:stretch>
        </p:blipFill>
        <p:spPr>
          <a:xfrm>
            <a:off x="478550" y="3644900"/>
            <a:ext cx="3995900" cy="3024460"/>
          </a:xfrm>
        </p:spPr>
      </p:pic>
      <p:pic>
        <p:nvPicPr>
          <p:cNvPr id="6" name="Symbol zastępczy zawartości 3" descr="Denar Mieszka I rewers.jpg"/>
          <p:cNvPicPr>
            <a:picLocks noGrp="1" noChangeAspect="1"/>
          </p:cNvPicPr>
          <p:nvPr>
            <p:ph sz="half" idx="2"/>
          </p:nvPr>
        </p:nvPicPr>
        <p:blipFill>
          <a:blip r:embed="rId3" cstate="print"/>
          <a:stretch>
            <a:fillRect/>
          </a:stretch>
        </p:blipFill>
        <p:spPr>
          <a:xfrm>
            <a:off x="4786105" y="3716338"/>
            <a:ext cx="3962360" cy="2953022"/>
          </a:xfrm>
        </p:spPr>
      </p:pic>
    </p:spTree>
  </p:cSld>
  <p:clrMapOvr>
    <a:masterClrMapping/>
  </p:clrMapOvr>
  <p:transition>
    <p:pull dir="l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3200" dirty="0" smtClean="0"/>
              <a:t>SYN MIESZKA I - BOLESŁAW I CHROBRY KONTYNUATOREM</a:t>
            </a:r>
            <a:endParaRPr lang="pl-PL" sz="3200" dirty="0"/>
          </a:p>
        </p:txBody>
      </p:sp>
      <p:sp>
        <p:nvSpPr>
          <p:cNvPr id="4" name="Symbol zastępczy zawartości 3"/>
          <p:cNvSpPr>
            <a:spLocks noGrp="1"/>
          </p:cNvSpPr>
          <p:nvPr>
            <p:ph sz="half" idx="2"/>
          </p:nvPr>
        </p:nvSpPr>
        <p:spPr/>
        <p:txBody>
          <a:bodyPr>
            <a:normAutofit fontScale="70000" lnSpcReduction="20000"/>
          </a:bodyPr>
          <a:lstStyle/>
          <a:p>
            <a:pPr algn="just">
              <a:buNone/>
            </a:pPr>
            <a:r>
              <a:rPr lang="pl-PL" b="1" dirty="0" smtClean="0"/>
              <a:t>	</a:t>
            </a:r>
            <a:r>
              <a:rPr lang="pl-PL" sz="2800" b="1" dirty="0" smtClean="0"/>
              <a:t>Bolesław I Chrobry (Wielki)</a:t>
            </a:r>
            <a:r>
              <a:rPr lang="pl-PL" sz="2800" dirty="0" smtClean="0"/>
              <a:t> (ur. 967, zm. 17 czerwca 1025) – pierwszy koronowany król Polski (od 1025 roku) </a:t>
            </a:r>
            <a:r>
              <a:rPr lang="pl-PL" sz="2800" dirty="0" smtClean="0"/>
              <a:t/>
            </a:r>
            <a:br>
              <a:rPr lang="pl-PL" sz="2800" dirty="0" smtClean="0"/>
            </a:br>
            <a:r>
              <a:rPr lang="pl-PL" sz="2800" dirty="0" smtClean="0"/>
              <a:t>z </a:t>
            </a:r>
            <a:r>
              <a:rPr lang="pl-PL" sz="2800" dirty="0" smtClean="0"/>
              <a:t>dynastii Piastów, </a:t>
            </a:r>
            <a:r>
              <a:rPr lang="pl-PL" sz="2800" dirty="0" smtClean="0"/>
              <a:t/>
            </a:r>
            <a:br>
              <a:rPr lang="pl-PL" sz="2800" dirty="0" smtClean="0"/>
            </a:br>
            <a:r>
              <a:rPr lang="pl-PL" sz="2800" dirty="0" smtClean="0"/>
              <a:t>w </a:t>
            </a:r>
            <a:r>
              <a:rPr lang="pl-PL" sz="2800" dirty="0" smtClean="0"/>
              <a:t>latach 1003-1004 także książę Czech jako </a:t>
            </a:r>
            <a:r>
              <a:rPr lang="pl-PL" sz="2800" b="1" dirty="0" smtClean="0"/>
              <a:t>Bolesław IV</a:t>
            </a:r>
            <a:r>
              <a:rPr lang="pl-PL" sz="2800" dirty="0" smtClean="0"/>
              <a:t>, książę Polski od 992 roku.</a:t>
            </a:r>
          </a:p>
          <a:p>
            <a:pPr algn="just">
              <a:buNone/>
            </a:pPr>
            <a:r>
              <a:rPr lang="pl-PL" sz="2800" dirty="0" smtClean="0"/>
              <a:t>	Był synem Mieszka I, księcia Polski i Dobrawy, czeskiej księżniczki. Objął rządy w 992 roku, wypędzając krótko potem swoją macochę Odę </a:t>
            </a:r>
            <a:r>
              <a:rPr lang="pl-PL" sz="2800" dirty="0" smtClean="0"/>
              <a:t/>
            </a:r>
            <a:br>
              <a:rPr lang="pl-PL" sz="2800" dirty="0" smtClean="0"/>
            </a:br>
            <a:r>
              <a:rPr lang="pl-PL" sz="2800" dirty="0" smtClean="0"/>
              <a:t>i </a:t>
            </a:r>
            <a:r>
              <a:rPr lang="pl-PL" sz="2800" dirty="0" smtClean="0"/>
              <a:t>przyrodnich braci.</a:t>
            </a:r>
          </a:p>
          <a:p>
            <a:pPr algn="just"/>
            <a:endParaRPr lang="pl-PL" sz="2800" dirty="0" smtClean="0"/>
          </a:p>
          <a:p>
            <a:endParaRPr lang="pl-PL" dirty="0"/>
          </a:p>
        </p:txBody>
      </p:sp>
      <p:pic>
        <p:nvPicPr>
          <p:cNvPr id="5" name="Symbol zastępczy zawartości 3" descr="Boleslaus_I.jpg"/>
          <p:cNvPicPr>
            <a:picLocks noGrp="1" noChangeAspect="1"/>
          </p:cNvPicPr>
          <p:nvPr>
            <p:ph sz="half" idx="1"/>
          </p:nvPr>
        </p:nvPicPr>
        <p:blipFill>
          <a:blip r:embed="rId2" cstate="print"/>
          <a:stretch>
            <a:fillRect/>
          </a:stretch>
        </p:blipFill>
        <p:spPr>
          <a:xfrm>
            <a:off x="1040469" y="2276872"/>
            <a:ext cx="2955467" cy="38299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pull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57158" y="928670"/>
            <a:ext cx="8229600" cy="1143000"/>
          </a:xfrm>
        </p:spPr>
        <p:txBody>
          <a:bodyPr>
            <a:normAutofit fontScale="90000"/>
          </a:bodyPr>
          <a:lstStyle/>
          <a:p>
            <a:pPr algn="ctr"/>
            <a:r>
              <a:rPr lang="pl-PL" dirty="0" smtClean="0"/>
              <a:t>DENARY BOLESŁAWA CHROBREGO </a:t>
            </a:r>
            <a:r>
              <a:rPr lang="pl-PL" b="1" dirty="0" smtClean="0"/>
              <a:t>"PRINCES POLONIE"</a:t>
            </a:r>
            <a:endParaRPr lang="pl-PL" dirty="0"/>
          </a:p>
        </p:txBody>
      </p:sp>
      <p:sp>
        <p:nvSpPr>
          <p:cNvPr id="3" name="Symbol zastępczy zawartości 2"/>
          <p:cNvSpPr>
            <a:spLocks noGrp="1"/>
          </p:cNvSpPr>
          <p:nvPr>
            <p:ph idx="1"/>
          </p:nvPr>
        </p:nvSpPr>
        <p:spPr>
          <a:xfrm>
            <a:off x="500034" y="2071678"/>
            <a:ext cx="8229600" cy="4389120"/>
          </a:xfrm>
        </p:spPr>
        <p:txBody>
          <a:bodyPr>
            <a:normAutofit fontScale="77500" lnSpcReduction="20000"/>
          </a:bodyPr>
          <a:lstStyle/>
          <a:p>
            <a:pPr algn="just">
              <a:buNone/>
            </a:pPr>
            <a:r>
              <a:rPr lang="pl-PL" dirty="0" smtClean="0"/>
              <a:t>	Denar - srebrna moneta w starożytnym Rzymie. We wczesnym średniowieczu, podczas wielkiej reformy monetarnej Karola Wielkiego przyjęto srebrnego denara jako monetę podstawową. Dzięki temu denar rozpowszechnia się na całą Europę, a jego siła jest tak wielka, że pierwsze monety bite w wielu nowych państwach to właśnie denary. Tak jest między innymi w Polsce i Skandynawii. Bolesław Chrobry (992-1025) wybijał denary "</a:t>
            </a:r>
            <a:r>
              <a:rPr lang="pl-PL" dirty="0" err="1" smtClean="0"/>
              <a:t>Princes</a:t>
            </a:r>
            <a:r>
              <a:rPr lang="pl-PL" dirty="0" smtClean="0"/>
              <a:t> Polonie" około 1000-10 roku. Z 1 grzywny srebra (tu 408g.) bito 240 monet o średnicy około 18-20 </a:t>
            </a:r>
            <a:r>
              <a:rPr lang="pl-PL" dirty="0" err="1" smtClean="0"/>
              <a:t>mm</a:t>
            </a:r>
            <a:r>
              <a:rPr lang="pl-PL" dirty="0" smtClean="0"/>
              <a:t>. i wadze 1,6-1,8g. Denary te nawiązywały do wzorców karolińskich z końca VIII wieku, były więc nieco anachroniczne. Dlatego też, w połączeniu z niewielką produkcją, moneta ta miała bardziej charakter reprezentacyjny niż ekonomiczny. Być może służyła do wypłacania niektórych nagród czy darów dla szczególnie ważnych osobistości. Awers kopii przedstawia ptaka stojącego w prawo z rozwiniętym ogonem i legendą: PRINCES POLONIE (</a:t>
            </a:r>
            <a:r>
              <a:rPr lang="pl-PL" dirty="0" err="1" smtClean="0"/>
              <a:t>Książe</a:t>
            </a:r>
            <a:r>
              <a:rPr lang="pl-PL" dirty="0" smtClean="0"/>
              <a:t> Polski). Rewers natomiast krzyż nitkowy i legenda: PRINCES POLONIE.</a:t>
            </a:r>
            <a:br>
              <a:rPr lang="pl-PL" dirty="0" smtClean="0"/>
            </a:br>
            <a:r>
              <a:rPr lang="pl-PL" dirty="0" smtClean="0"/>
              <a:t> </a:t>
            </a:r>
            <a:endParaRPr lang="pl-PL" dirty="0"/>
          </a:p>
        </p:txBody>
      </p:sp>
    </p:spTree>
  </p:cSld>
  <p:clrMapOvr>
    <a:masterClrMapping/>
  </p:clrMapOvr>
  <p:transition>
    <p:zoom dir="in"/>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28596" y="1142984"/>
            <a:ext cx="8229600" cy="1143000"/>
          </a:xfrm>
        </p:spPr>
        <p:txBody>
          <a:bodyPr>
            <a:normAutofit fontScale="90000"/>
          </a:bodyPr>
          <a:lstStyle/>
          <a:p>
            <a:pPr algn="ctr"/>
            <a:r>
              <a:rPr lang="pl-PL" dirty="0" smtClean="0"/>
              <a:t>DENARY BOLESŁAWA CHROBREGO </a:t>
            </a:r>
            <a:r>
              <a:rPr lang="pl-PL" b="1" dirty="0" smtClean="0"/>
              <a:t>"PRINCES POLONIE”</a:t>
            </a:r>
            <a:endParaRPr lang="pl-PL" dirty="0"/>
          </a:p>
        </p:txBody>
      </p:sp>
      <p:pic>
        <p:nvPicPr>
          <p:cNvPr id="4" name="Symbol zastępczy zawartości 3" descr="1.jpg"/>
          <p:cNvPicPr>
            <a:picLocks noGrp="1" noChangeAspect="1"/>
          </p:cNvPicPr>
          <p:nvPr>
            <p:ph idx="1"/>
          </p:nvPr>
        </p:nvPicPr>
        <p:blipFill>
          <a:blip r:embed="rId2" cstate="print"/>
          <a:stretch>
            <a:fillRect/>
          </a:stretch>
        </p:blipFill>
        <p:spPr>
          <a:xfrm>
            <a:off x="1785918" y="2643182"/>
            <a:ext cx="2349500" cy="2374900"/>
          </a:xfrm>
        </p:spPr>
      </p:pic>
      <p:pic>
        <p:nvPicPr>
          <p:cNvPr id="11266" name="Picture 2" descr="http://www.k-k.pl/fotki/marek-jura/notgeld/notgeld-art/1a.jpg"/>
          <p:cNvPicPr>
            <a:picLocks noChangeAspect="1" noChangeArrowheads="1"/>
          </p:cNvPicPr>
          <p:nvPr/>
        </p:nvPicPr>
        <p:blipFill>
          <a:blip r:embed="rId3" cstate="print"/>
          <a:srcRect/>
          <a:stretch>
            <a:fillRect/>
          </a:stretch>
        </p:blipFill>
        <p:spPr bwMode="auto">
          <a:xfrm>
            <a:off x="4857752" y="2643182"/>
            <a:ext cx="2382938" cy="2357454"/>
          </a:xfrm>
          <a:prstGeom prst="rect">
            <a:avLst/>
          </a:prstGeom>
          <a:noFill/>
        </p:spPr>
      </p:pic>
      <p:sp>
        <p:nvSpPr>
          <p:cNvPr id="6" name="Prostokąt 5"/>
          <p:cNvSpPr/>
          <p:nvPr/>
        </p:nvSpPr>
        <p:spPr>
          <a:xfrm>
            <a:off x="1928794" y="5286388"/>
            <a:ext cx="1785950" cy="584775"/>
          </a:xfrm>
          <a:prstGeom prst="rect">
            <a:avLst/>
          </a:prstGeom>
        </p:spPr>
        <p:txBody>
          <a:bodyPr wrap="square">
            <a:spAutoFit/>
          </a:bodyPr>
          <a:lstStyle/>
          <a:p>
            <a:pPr algn="ctr"/>
            <a:r>
              <a:rPr lang="pl-PL" sz="3200" b="1" dirty="0" smtClean="0"/>
              <a:t>   AWERS</a:t>
            </a:r>
            <a:endParaRPr lang="pl-PL" sz="3200" b="1" dirty="0"/>
          </a:p>
        </p:txBody>
      </p:sp>
      <p:sp>
        <p:nvSpPr>
          <p:cNvPr id="7" name="Prostokąt 6"/>
          <p:cNvSpPr/>
          <p:nvPr/>
        </p:nvSpPr>
        <p:spPr>
          <a:xfrm>
            <a:off x="5214942" y="5286388"/>
            <a:ext cx="1857388" cy="584775"/>
          </a:xfrm>
          <a:prstGeom prst="rect">
            <a:avLst/>
          </a:prstGeom>
        </p:spPr>
        <p:txBody>
          <a:bodyPr wrap="square">
            <a:spAutoFit/>
          </a:bodyPr>
          <a:lstStyle/>
          <a:p>
            <a:r>
              <a:rPr lang="pl-PL" sz="3200" b="1" dirty="0" smtClean="0"/>
              <a:t>  REWERS</a:t>
            </a:r>
            <a:endParaRPr lang="pl-PL" sz="3200" b="1" dirty="0"/>
          </a:p>
        </p:txBody>
      </p:sp>
    </p:spTree>
  </p:cSld>
  <p:clrMapOvr>
    <a:masterClrMapping/>
  </p:clrMapOvr>
  <p:transition>
    <p:plus/>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00034" y="1000108"/>
            <a:ext cx="8229600" cy="1143000"/>
          </a:xfrm>
        </p:spPr>
        <p:txBody>
          <a:bodyPr>
            <a:normAutofit fontScale="90000"/>
          </a:bodyPr>
          <a:lstStyle/>
          <a:p>
            <a:pPr algn="ctr"/>
            <a:r>
              <a:rPr lang="pt-BR" dirty="0" smtClean="0"/>
              <a:t>DENAR BOLESŁAWA CHROBREGO </a:t>
            </a:r>
            <a:r>
              <a:rPr lang="pl-PL" b="1" dirty="0" smtClean="0"/>
              <a:t>„</a:t>
            </a:r>
            <a:r>
              <a:rPr lang="pt-BR" b="1" dirty="0" smtClean="0"/>
              <a:t>GNEZDVN CIVITAS"</a:t>
            </a:r>
            <a:endParaRPr lang="pl-PL" dirty="0"/>
          </a:p>
        </p:txBody>
      </p:sp>
      <p:sp>
        <p:nvSpPr>
          <p:cNvPr id="3" name="Symbol zastępczy zawartości 2"/>
          <p:cNvSpPr>
            <a:spLocks noGrp="1"/>
          </p:cNvSpPr>
          <p:nvPr>
            <p:ph idx="1"/>
          </p:nvPr>
        </p:nvSpPr>
        <p:spPr>
          <a:xfrm>
            <a:off x="500034" y="2214554"/>
            <a:ext cx="8229600" cy="4389120"/>
          </a:xfrm>
        </p:spPr>
        <p:txBody>
          <a:bodyPr>
            <a:normAutofit fontScale="70000" lnSpcReduction="20000"/>
          </a:bodyPr>
          <a:lstStyle/>
          <a:p>
            <a:pPr algn="just">
              <a:buNone/>
            </a:pPr>
            <a:r>
              <a:rPr lang="pl-PL" dirty="0" smtClean="0"/>
              <a:t>	Bolesław Chrobry (992-1025) wybijał denary "</a:t>
            </a:r>
            <a:r>
              <a:rPr lang="pl-PL" dirty="0" err="1" smtClean="0"/>
              <a:t>Gnezdvn</a:t>
            </a:r>
            <a:r>
              <a:rPr lang="pl-PL" dirty="0" smtClean="0"/>
              <a:t> Civitas" około 1000-5 roku. Monety te mogły być bite w Gnieźnie, prawdopodobnie na uświetnienie/pamiątkę Zjazdu Gnieźnieńskiego w roku 1000, na którym </a:t>
            </a:r>
          </a:p>
          <a:p>
            <a:pPr algn="just">
              <a:buNone/>
            </a:pPr>
            <a:r>
              <a:rPr lang="pl-PL" dirty="0" smtClean="0"/>
              <a:t>	w obecności cesarza Ottona III ogłoszono oficjalnie samodzielność polskiej organizacji kościelnej. Znamy obecnie jedynie 1 zachowany do naszych czasów egzemplarz o średnicy 18,5 mm i wadze 1,66g.. Podobnie jak denar "</a:t>
            </a:r>
            <a:r>
              <a:rPr lang="pl-PL" dirty="0" err="1" smtClean="0"/>
              <a:t>Princes</a:t>
            </a:r>
            <a:r>
              <a:rPr lang="pl-PL" dirty="0" smtClean="0"/>
              <a:t> Polonie" także i ta moneta nie spełniała funkcji gospodarczych </a:t>
            </a:r>
          </a:p>
          <a:p>
            <a:pPr algn="just">
              <a:buNone/>
            </a:pPr>
            <a:r>
              <a:rPr lang="pl-PL" dirty="0" smtClean="0"/>
              <a:t>	a jedynie reprezentacyjne. Nieprzeciętnym artystą musiał być wykonawca stempla menniczego. Głowa władcy wydaje się raczej plastycznym portretem a nie tylko schematycznym, symbolicznym wyobrażeniem panującego. Awers kopii przedstawia: głowa w lewo w diademie, na szyi naszyjnik. Legenda wsteczna ROLIZLAVS (zniekształcone Bolesław). Rewers kopii przedstawia krzyż o typie pomiędzy kawalerskim i prostym. Pomiędzy ramionami 3 kule i trójkąt. Legenda: GNEZDVN CIVITAS (Miasto Gniezno).</a:t>
            </a:r>
            <a:br>
              <a:rPr lang="pl-PL" dirty="0" smtClean="0"/>
            </a:br>
            <a:r>
              <a:rPr lang="pl-PL" dirty="0" smtClean="0"/>
              <a:t> </a:t>
            </a:r>
            <a:endParaRPr lang="pl-PL" dirty="0"/>
          </a:p>
        </p:txBody>
      </p:sp>
    </p:spTree>
  </p:cSld>
  <p:clrMapOvr>
    <a:masterClrMapping/>
  </p:clrMapOvr>
  <p:transition>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00034" y="1214422"/>
            <a:ext cx="8229600" cy="1143000"/>
          </a:xfrm>
        </p:spPr>
        <p:txBody>
          <a:bodyPr>
            <a:normAutofit fontScale="90000"/>
          </a:bodyPr>
          <a:lstStyle/>
          <a:p>
            <a:pPr algn="ctr"/>
            <a:r>
              <a:rPr lang="pt-BR" dirty="0" smtClean="0"/>
              <a:t>DENAR BOLESŁAWA CHROBREGO </a:t>
            </a:r>
            <a:r>
              <a:rPr lang="pt-BR" b="1" dirty="0" smtClean="0"/>
              <a:t>"GNEZDVN CIVITAS"</a:t>
            </a:r>
            <a:endParaRPr lang="pl-PL" dirty="0"/>
          </a:p>
        </p:txBody>
      </p:sp>
      <p:pic>
        <p:nvPicPr>
          <p:cNvPr id="4" name="Symbol zastępczy zawartości 3" descr="2.jpg"/>
          <p:cNvPicPr>
            <a:picLocks noGrp="1" noChangeAspect="1"/>
          </p:cNvPicPr>
          <p:nvPr>
            <p:ph idx="1"/>
          </p:nvPr>
        </p:nvPicPr>
        <p:blipFill>
          <a:blip r:embed="rId2" cstate="print"/>
          <a:stretch>
            <a:fillRect/>
          </a:stretch>
        </p:blipFill>
        <p:spPr>
          <a:xfrm>
            <a:off x="1785918" y="2571744"/>
            <a:ext cx="2540000" cy="2540000"/>
          </a:xfrm>
        </p:spPr>
      </p:pic>
      <p:pic>
        <p:nvPicPr>
          <p:cNvPr id="9218" name="Picture 2" descr="http://www.k-k.pl/fotki/marek-jura/notgeld/notgeld-art/2a.jpg"/>
          <p:cNvPicPr>
            <a:picLocks noChangeAspect="1" noChangeArrowheads="1"/>
          </p:cNvPicPr>
          <p:nvPr/>
        </p:nvPicPr>
        <p:blipFill>
          <a:blip r:embed="rId3" cstate="print"/>
          <a:srcRect/>
          <a:stretch>
            <a:fillRect/>
          </a:stretch>
        </p:blipFill>
        <p:spPr bwMode="auto">
          <a:xfrm>
            <a:off x="4929190" y="2643182"/>
            <a:ext cx="2500330" cy="2500330"/>
          </a:xfrm>
          <a:prstGeom prst="rect">
            <a:avLst/>
          </a:prstGeom>
          <a:noFill/>
        </p:spPr>
      </p:pic>
      <p:sp>
        <p:nvSpPr>
          <p:cNvPr id="6" name="Prostokąt 5"/>
          <p:cNvSpPr/>
          <p:nvPr/>
        </p:nvSpPr>
        <p:spPr>
          <a:xfrm>
            <a:off x="2428860" y="5143512"/>
            <a:ext cx="1410130" cy="584775"/>
          </a:xfrm>
          <a:prstGeom prst="rect">
            <a:avLst/>
          </a:prstGeom>
        </p:spPr>
        <p:txBody>
          <a:bodyPr wrap="none">
            <a:spAutoFit/>
          </a:bodyPr>
          <a:lstStyle/>
          <a:p>
            <a:r>
              <a:rPr lang="pl-PL" sz="3200" b="1" dirty="0" smtClean="0"/>
              <a:t>AWERS</a:t>
            </a:r>
            <a:endParaRPr lang="pl-PL" sz="3200" b="1" dirty="0"/>
          </a:p>
        </p:txBody>
      </p:sp>
      <p:sp>
        <p:nvSpPr>
          <p:cNvPr id="7" name="Prostokąt 6"/>
          <p:cNvSpPr/>
          <p:nvPr/>
        </p:nvSpPr>
        <p:spPr>
          <a:xfrm>
            <a:off x="5357818" y="5143512"/>
            <a:ext cx="1608902" cy="584775"/>
          </a:xfrm>
          <a:prstGeom prst="rect">
            <a:avLst/>
          </a:prstGeom>
        </p:spPr>
        <p:txBody>
          <a:bodyPr wrap="none">
            <a:spAutoFit/>
          </a:bodyPr>
          <a:lstStyle/>
          <a:p>
            <a:r>
              <a:rPr lang="pl-PL" sz="3200" b="1" dirty="0" smtClean="0"/>
              <a:t>REWERS</a:t>
            </a:r>
            <a:endParaRPr lang="pl-PL" sz="3200" b="1" dirty="0"/>
          </a:p>
        </p:txBody>
      </p:sp>
    </p:spTree>
  </p:cSld>
  <p:clrMapOvr>
    <a:masterClrMapping/>
  </p:clrMapOvr>
  <p:transition>
    <p:blinds/>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28596" y="928670"/>
            <a:ext cx="8229600" cy="1143000"/>
          </a:xfrm>
        </p:spPr>
        <p:txBody>
          <a:bodyPr>
            <a:normAutofit fontScale="90000"/>
          </a:bodyPr>
          <a:lstStyle/>
          <a:p>
            <a:r>
              <a:rPr lang="pl-PL" sz="2400" b="1" i="1" dirty="0" smtClean="0"/>
              <a:t>W czasach współczesnych wizerunek Mieszka I , Dobrawy oraz denara Mieszka I był przedstawiany wielokrotnie na monetach i banknotach , Przedstawiam tylko niektóre.</a:t>
            </a:r>
            <a:br>
              <a:rPr lang="pl-PL" sz="2400" b="1" i="1" dirty="0" smtClean="0"/>
            </a:br>
            <a:r>
              <a:rPr lang="pl-PL" sz="1800" b="1" i="1" dirty="0" smtClean="0"/>
              <a:t>Projekty monety „Millenium” z 1957 r., 1966, 1979 z wizerunkiem Mieszka I </a:t>
            </a:r>
            <a:r>
              <a:rPr lang="pl-PL" sz="1800" b="1" i="1" dirty="0" err="1" smtClean="0"/>
              <a:t>i</a:t>
            </a:r>
            <a:r>
              <a:rPr lang="pl-PL" sz="1800" b="1" i="1" dirty="0" smtClean="0"/>
              <a:t> Dobrawy</a:t>
            </a:r>
            <a:endParaRPr lang="pl-PL" dirty="0"/>
          </a:p>
        </p:txBody>
      </p:sp>
      <p:pic>
        <p:nvPicPr>
          <p:cNvPr id="7170" name="Picture 2" descr="G:\Właściciel\Pulpit\mieszko - 8.jpg"/>
          <p:cNvPicPr>
            <a:picLocks noGrp="1" noChangeAspect="1" noChangeArrowheads="1"/>
          </p:cNvPicPr>
          <p:nvPr>
            <p:ph sz="half" idx="1"/>
          </p:nvPr>
        </p:nvPicPr>
        <p:blipFill>
          <a:blip r:embed="rId2" cstate="print"/>
          <a:srcRect/>
          <a:stretch>
            <a:fillRect/>
          </a:stretch>
        </p:blipFill>
        <p:spPr bwMode="auto">
          <a:xfrm>
            <a:off x="285720" y="2143116"/>
            <a:ext cx="4038600" cy="1995356"/>
          </a:xfrm>
          <a:prstGeom prst="rect">
            <a:avLst/>
          </a:prstGeom>
          <a:noFill/>
        </p:spPr>
      </p:pic>
      <p:pic>
        <p:nvPicPr>
          <p:cNvPr id="7172" name="Picture 4" descr="mieszko - 10"/>
          <p:cNvPicPr>
            <a:picLocks noChangeAspect="1" noChangeArrowheads="1"/>
          </p:cNvPicPr>
          <p:nvPr/>
        </p:nvPicPr>
        <p:blipFill>
          <a:blip r:embed="rId3" cstate="print"/>
          <a:srcRect/>
          <a:stretch>
            <a:fillRect/>
          </a:stretch>
        </p:blipFill>
        <p:spPr bwMode="auto">
          <a:xfrm>
            <a:off x="214282" y="4357694"/>
            <a:ext cx="4286839" cy="2164983"/>
          </a:xfrm>
          <a:prstGeom prst="rect">
            <a:avLst/>
          </a:prstGeom>
          <a:noFill/>
        </p:spPr>
      </p:pic>
      <p:pic>
        <p:nvPicPr>
          <p:cNvPr id="7173" name="Picture 5" descr="G:\Właściciel\Pulpit\mieszko - 11.jpg"/>
          <p:cNvPicPr>
            <a:picLocks noGrp="1" noChangeAspect="1" noChangeArrowheads="1"/>
          </p:cNvPicPr>
          <p:nvPr>
            <p:ph sz="half" idx="2"/>
          </p:nvPr>
        </p:nvPicPr>
        <p:blipFill>
          <a:blip r:embed="rId4" cstate="print"/>
          <a:srcRect/>
          <a:stretch>
            <a:fillRect/>
          </a:stretch>
        </p:blipFill>
        <p:spPr bwMode="auto">
          <a:xfrm>
            <a:off x="4714876" y="2143116"/>
            <a:ext cx="4038600" cy="2027410"/>
          </a:xfrm>
          <a:prstGeom prst="rect">
            <a:avLst/>
          </a:prstGeom>
          <a:noFill/>
        </p:spPr>
      </p:pic>
      <p:pic>
        <p:nvPicPr>
          <p:cNvPr id="7174" name="Picture 6" descr="G:\Właściciel\Pulpit\mieszko - 13.jpg"/>
          <p:cNvPicPr>
            <a:picLocks noChangeAspect="1" noChangeArrowheads="1"/>
          </p:cNvPicPr>
          <p:nvPr/>
        </p:nvPicPr>
        <p:blipFill>
          <a:blip r:embed="rId5" cstate="print"/>
          <a:srcRect/>
          <a:stretch>
            <a:fillRect/>
          </a:stretch>
        </p:blipFill>
        <p:spPr bwMode="auto">
          <a:xfrm>
            <a:off x="4643438" y="4357694"/>
            <a:ext cx="4258444" cy="2129222"/>
          </a:xfrm>
          <a:prstGeom prst="rect">
            <a:avLst/>
          </a:prstGeom>
          <a:noFill/>
        </p:spPr>
      </p:pic>
    </p:spTree>
  </p:cSld>
  <p:clrMapOvr>
    <a:masterClrMapping/>
  </p:clrMapOvr>
  <p:transition>
    <p:push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00034" y="785794"/>
            <a:ext cx="8229600" cy="1512168"/>
          </a:xfrm>
        </p:spPr>
        <p:txBody>
          <a:bodyPr>
            <a:normAutofit fontScale="90000"/>
          </a:bodyPr>
          <a:lstStyle/>
          <a:p>
            <a:r>
              <a:rPr lang="pl-PL" sz="2800" dirty="0" smtClean="0"/>
              <a:t>Banknoty XX wieczne  2000 PLN ( 1977 r.)  i 10 PLN ( 1994r.) z wizerunkiem Mieszka I , Bolesława I Chrobrego oraz Denara Mieszka I . Podane przykłady świadczą o ciągłości Państwa Polskiego od Chrztu aż do dnia dzisiejszego. </a:t>
            </a:r>
            <a:endParaRPr lang="pl-PL" sz="2800" dirty="0"/>
          </a:p>
        </p:txBody>
      </p:sp>
      <p:pic>
        <p:nvPicPr>
          <p:cNvPr id="36866" name="Picture 2" descr="G:\Właściciel\Pulpit\mieszko - 20.jpg"/>
          <p:cNvPicPr>
            <a:picLocks noGrp="1" noChangeAspect="1" noChangeArrowheads="1"/>
          </p:cNvPicPr>
          <p:nvPr>
            <p:ph sz="half" idx="1"/>
          </p:nvPr>
        </p:nvPicPr>
        <p:blipFill>
          <a:blip r:embed="rId2" cstate="print"/>
          <a:srcRect/>
          <a:stretch>
            <a:fillRect/>
          </a:stretch>
        </p:blipFill>
        <p:spPr bwMode="auto">
          <a:xfrm>
            <a:off x="4929190" y="2428868"/>
            <a:ext cx="4038600" cy="4060629"/>
          </a:xfrm>
          <a:prstGeom prst="rect">
            <a:avLst/>
          </a:prstGeom>
          <a:noFill/>
        </p:spPr>
      </p:pic>
      <p:pic>
        <p:nvPicPr>
          <p:cNvPr id="36867" name="Picture 3" descr="G:\Właściciel\Pulpit\mieszko - 19a.jpg"/>
          <p:cNvPicPr>
            <a:picLocks noChangeAspect="1" noChangeArrowheads="1"/>
          </p:cNvPicPr>
          <p:nvPr/>
        </p:nvPicPr>
        <p:blipFill>
          <a:blip r:embed="rId3" cstate="print"/>
          <a:srcRect/>
          <a:stretch>
            <a:fillRect/>
          </a:stretch>
        </p:blipFill>
        <p:spPr bwMode="auto">
          <a:xfrm>
            <a:off x="214282" y="2357430"/>
            <a:ext cx="4606019" cy="4104456"/>
          </a:xfrm>
          <a:prstGeom prst="rect">
            <a:avLst/>
          </a:prstGeom>
          <a:noFill/>
        </p:spPr>
      </p:pic>
    </p:spTree>
  </p:cSld>
  <p:clrMapOvr>
    <a:masterClrMapping/>
  </p:clrMapOvr>
  <p:transition>
    <p:cove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28596" y="928670"/>
            <a:ext cx="8229600" cy="1143000"/>
          </a:xfrm>
        </p:spPr>
        <p:txBody>
          <a:bodyPr>
            <a:normAutofit fontScale="90000"/>
          </a:bodyPr>
          <a:lstStyle/>
          <a:p>
            <a:pPr algn="ctr"/>
            <a:r>
              <a:rPr lang="pl-PL" dirty="0" smtClean="0"/>
              <a:t>BANKNOT 20 PLN Z OKAZJI 1050. ROCZNCY CHRZTU POLSKI – 2016 r.</a:t>
            </a:r>
            <a:endParaRPr lang="pl-PL" dirty="0"/>
          </a:p>
        </p:txBody>
      </p:sp>
      <p:pic>
        <p:nvPicPr>
          <p:cNvPr id="4" name="Symbol zastępczy zawartości 3" descr="Banknot Mieszko i Dobrawa.jpeg"/>
          <p:cNvPicPr>
            <a:picLocks noGrp="1" noChangeAspect="1"/>
          </p:cNvPicPr>
          <p:nvPr>
            <p:ph idx="1"/>
          </p:nvPr>
        </p:nvPicPr>
        <p:blipFill>
          <a:blip r:embed="rId2" cstate="print"/>
          <a:stretch>
            <a:fillRect/>
          </a:stretch>
        </p:blipFill>
        <p:spPr>
          <a:xfrm>
            <a:off x="428596" y="2264929"/>
            <a:ext cx="8001056" cy="4264522"/>
          </a:xfrm>
        </p:spPr>
      </p:pic>
    </p:spTree>
  </p:cSld>
  <p:clrMapOvr>
    <a:masterClrMapping/>
  </p:clrMapOvr>
  <p:transition>
    <p:check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00034" y="857232"/>
            <a:ext cx="8229600" cy="636680"/>
          </a:xfrm>
        </p:spPr>
        <p:txBody>
          <a:bodyPr>
            <a:normAutofit fontScale="90000"/>
          </a:bodyPr>
          <a:lstStyle/>
          <a:p>
            <a:r>
              <a:rPr lang="pl-PL" dirty="0" smtClean="0"/>
              <a:t>Państwa Słowian w VII – X wieku </a:t>
            </a:r>
            <a:endParaRPr lang="pl-PL" dirty="0"/>
          </a:p>
        </p:txBody>
      </p:sp>
      <p:pic>
        <p:nvPicPr>
          <p:cNvPr id="3074" name="Picture 2" descr="F:\z (2).jpg"/>
          <p:cNvPicPr>
            <a:picLocks noGrp="1" noChangeAspect="1" noChangeArrowheads="1"/>
          </p:cNvPicPr>
          <p:nvPr>
            <p:ph idx="1"/>
          </p:nvPr>
        </p:nvPicPr>
        <p:blipFill>
          <a:blip r:embed="rId2" cstate="print"/>
          <a:srcRect/>
          <a:stretch>
            <a:fillRect/>
          </a:stretch>
        </p:blipFill>
        <p:spPr bwMode="auto">
          <a:xfrm>
            <a:off x="2214546" y="1500174"/>
            <a:ext cx="4755044" cy="5256584"/>
          </a:xfrm>
          <a:prstGeom prst="rect">
            <a:avLst/>
          </a:prstGeom>
          <a:noFill/>
        </p:spPr>
      </p:pic>
    </p:spTree>
  </p:cSld>
  <p:clrMapOvr>
    <a:masterClrMapping/>
  </p:clrMapOvr>
  <p:transition>
    <p:diamon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00034" y="928670"/>
            <a:ext cx="8229600" cy="1143000"/>
          </a:xfrm>
        </p:spPr>
        <p:txBody>
          <a:bodyPr>
            <a:normAutofit fontScale="90000"/>
          </a:bodyPr>
          <a:lstStyle/>
          <a:p>
            <a:pPr algn="ctr"/>
            <a:r>
              <a:rPr lang="pl-PL" dirty="0" smtClean="0"/>
              <a:t>BANKNOT 20 PLN Z OKAZJI 1050. ROCZNCY CHRZTU POLSKI- 2016 r.</a:t>
            </a:r>
            <a:endParaRPr lang="pl-PL" dirty="0"/>
          </a:p>
        </p:txBody>
      </p:sp>
      <p:pic>
        <p:nvPicPr>
          <p:cNvPr id="4" name="Symbol zastępczy zawartości 3" descr="z19781702Q,Banknot-20-zlotowy-z-Mieszkiem--Dobrawa-i-katedra-.jpg"/>
          <p:cNvPicPr>
            <a:picLocks noGrp="1" noChangeAspect="1"/>
          </p:cNvPicPr>
          <p:nvPr>
            <p:ph idx="1"/>
          </p:nvPr>
        </p:nvPicPr>
        <p:blipFill>
          <a:blip r:embed="rId2" cstate="print"/>
          <a:stretch>
            <a:fillRect/>
          </a:stretch>
        </p:blipFill>
        <p:spPr>
          <a:xfrm>
            <a:off x="928662" y="2292234"/>
            <a:ext cx="7215238" cy="3922848"/>
          </a:xfrm>
        </p:spPr>
      </p:pic>
    </p:spTree>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BIBLIOGRAFIA</a:t>
            </a:r>
            <a:endParaRPr lang="pl-PL" dirty="0"/>
          </a:p>
        </p:txBody>
      </p:sp>
      <p:sp>
        <p:nvSpPr>
          <p:cNvPr id="3" name="Symbol zastępczy zawartości 2"/>
          <p:cNvSpPr>
            <a:spLocks noGrp="1"/>
          </p:cNvSpPr>
          <p:nvPr>
            <p:ph idx="1"/>
          </p:nvPr>
        </p:nvSpPr>
        <p:spPr/>
        <p:txBody>
          <a:bodyPr>
            <a:normAutofit/>
          </a:bodyPr>
          <a:lstStyle/>
          <a:p>
            <a:r>
              <a:rPr lang="pl-PL" sz="1600" dirty="0" smtClean="0"/>
              <a:t>966. Narodziny Polski. Polityka. Pomocnik Historyczny. Warszawa 2016</a:t>
            </a:r>
            <a:br>
              <a:rPr lang="pl-PL" sz="1600" dirty="0" smtClean="0"/>
            </a:br>
            <a:r>
              <a:rPr lang="pl-PL" sz="1600" dirty="0" smtClean="0"/>
              <a:t>Tadeusz Kałkowski, Tysiąc lat monety polskiej, Kraków 1981</a:t>
            </a:r>
            <a:br>
              <a:rPr lang="pl-PL" sz="1600" dirty="0" smtClean="0"/>
            </a:br>
            <a:r>
              <a:rPr lang="pl-PL" sz="1600" dirty="0" smtClean="0"/>
              <a:t>Jerzy Dowiat, Chrzest Polski, Warszawa 1962</a:t>
            </a:r>
            <a:br>
              <a:rPr lang="pl-PL" sz="1600" dirty="0" smtClean="0"/>
            </a:br>
            <a:r>
              <a:rPr lang="pl-PL" sz="1600" dirty="0" smtClean="0"/>
              <a:t>Słownik władców polskich. Pod redakcją Józefa Dobosza. Poznań 1997</a:t>
            </a:r>
            <a:br>
              <a:rPr lang="pl-PL" sz="1600" dirty="0" smtClean="0"/>
            </a:br>
            <a:r>
              <a:rPr lang="pl-PL" sz="1600" dirty="0" smtClean="0"/>
              <a:t>Zbiory Internetu</a:t>
            </a:r>
          </a:p>
          <a:p>
            <a:r>
              <a:rPr lang="pl-PL" sz="1600" dirty="0" smtClean="0"/>
              <a:t>http://www.katalogmonet.pl/Monety-polskie/Pocz%C4%85tki-polskiego-pieni%C4%85dza-denar-Mieszka-I</a:t>
            </a:r>
          </a:p>
          <a:p>
            <a:r>
              <a:rPr lang="pl-PL" sz="1600" dirty="0" smtClean="0"/>
              <a:t>http://www.k-k.pl/fotki/marek-jura/notgeld/notgeld-d009.htm</a:t>
            </a:r>
          </a:p>
          <a:p>
            <a:r>
              <a:rPr lang="pl-PL" sz="1600" dirty="0" smtClean="0"/>
              <a:t>https://pl.wikipedia.org/</a:t>
            </a:r>
            <a:r>
              <a:rPr lang="pl-PL" sz="1600" dirty="0" err="1" smtClean="0"/>
              <a:t>wiki</a:t>
            </a:r>
            <a:r>
              <a:rPr lang="pl-PL" sz="1600" dirty="0" smtClean="0"/>
              <a:t>/</a:t>
            </a:r>
            <a:r>
              <a:rPr lang="pl-PL" sz="1600" dirty="0" err="1" smtClean="0"/>
              <a:t>Mieszko_I</a:t>
            </a:r>
            <a:endParaRPr lang="pl-PL" sz="1600" dirty="0" smtClean="0"/>
          </a:p>
          <a:p>
            <a:r>
              <a:rPr lang="pl-PL" sz="1600" dirty="0" smtClean="0"/>
              <a:t>https://pl.wikipedia.org/</a:t>
            </a:r>
            <a:r>
              <a:rPr lang="pl-PL" sz="1600" dirty="0" err="1" smtClean="0"/>
              <a:t>wiki</a:t>
            </a:r>
            <a:r>
              <a:rPr lang="pl-PL" sz="1600" dirty="0" smtClean="0"/>
              <a:t>/Boles%C5%82aw_I_Chrobry</a:t>
            </a:r>
          </a:p>
          <a:p>
            <a:endParaRPr lang="pl-PL" sz="1600" dirty="0" smtClean="0"/>
          </a:p>
          <a:p>
            <a:endParaRPr lang="pl-PL" sz="1600" dirty="0" smtClean="0"/>
          </a:p>
          <a:p>
            <a:pPr algn="ctr">
              <a:buNone/>
            </a:pPr>
            <a:r>
              <a:rPr lang="pl-PL" sz="3600" dirty="0" smtClean="0"/>
              <a:t>Dziękuję za uwagę !</a:t>
            </a:r>
          </a:p>
          <a:p>
            <a:endParaRPr lang="pl-PL" sz="1600" dirty="0" smtClean="0"/>
          </a:p>
          <a:p>
            <a:endParaRPr lang="pl-PL" sz="1600" dirty="0" smtClean="0"/>
          </a:p>
          <a:p>
            <a:endParaRPr lang="pl-PL" sz="1600" dirty="0" smtClean="0"/>
          </a:p>
          <a:p>
            <a:endParaRPr lang="pl-PL" sz="1600" dirty="0"/>
          </a:p>
        </p:txBody>
      </p:sp>
    </p:spTree>
  </p:cSld>
  <p:clrMapOvr>
    <a:masterClrMapping/>
  </p:clrMapOvr>
  <p:transition>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704088"/>
            <a:ext cx="8229600" cy="708688"/>
          </a:xfrm>
        </p:spPr>
        <p:txBody>
          <a:bodyPr>
            <a:normAutofit/>
          </a:bodyPr>
          <a:lstStyle/>
          <a:p>
            <a:pPr algn="ctr"/>
            <a:r>
              <a:rPr lang="pl-PL" sz="3200" dirty="0" smtClean="0"/>
              <a:t>Mieszko I</a:t>
            </a:r>
            <a:endParaRPr lang="pl-PL" sz="3200" dirty="0"/>
          </a:p>
        </p:txBody>
      </p:sp>
      <p:sp>
        <p:nvSpPr>
          <p:cNvPr id="4" name="Symbol zastępczy zawartości 3"/>
          <p:cNvSpPr>
            <a:spLocks noGrp="1"/>
          </p:cNvSpPr>
          <p:nvPr>
            <p:ph sz="half" idx="2"/>
          </p:nvPr>
        </p:nvSpPr>
        <p:spPr>
          <a:xfrm>
            <a:off x="4644008" y="1412776"/>
            <a:ext cx="4320480" cy="5184576"/>
          </a:xfrm>
        </p:spPr>
        <p:txBody>
          <a:bodyPr>
            <a:noAutofit/>
          </a:bodyPr>
          <a:lstStyle/>
          <a:p>
            <a:pPr>
              <a:buNone/>
            </a:pPr>
            <a:r>
              <a:rPr lang="pl-PL" sz="1300" b="1" dirty="0" smtClean="0"/>
              <a:t>	Mieszko I</a:t>
            </a:r>
            <a:r>
              <a:rPr lang="pl-PL" sz="1300" dirty="0" smtClean="0"/>
              <a:t> (ur. 922-945, zm. 25 maja 992) – książę Polski z dynastii Piastów sprawujący władzę od ok. 960 r. Syn </a:t>
            </a:r>
            <a:r>
              <a:rPr lang="pl-PL" sz="1300" dirty="0" err="1" smtClean="0"/>
              <a:t>Siemomysła</a:t>
            </a:r>
            <a:r>
              <a:rPr lang="pl-PL" sz="1300" dirty="0" smtClean="0"/>
              <a:t>, wnuk </a:t>
            </a:r>
            <a:r>
              <a:rPr lang="pl-PL" sz="1300" dirty="0" err="1" smtClean="0"/>
              <a:t>Lestka</a:t>
            </a:r>
            <a:r>
              <a:rPr lang="pl-PL" sz="1300" dirty="0" smtClean="0"/>
              <a:t>. Ojciec Bolesława I Chrobrego, </a:t>
            </a:r>
            <a:r>
              <a:rPr lang="pl-PL" sz="1300" dirty="0" err="1" smtClean="0"/>
              <a:t>Świętosławy-Sygrydy</a:t>
            </a:r>
            <a:r>
              <a:rPr lang="pl-PL" sz="1300" dirty="0" smtClean="0"/>
              <a:t>, Mieszka, Lamberta i Świętopełka. Brat </a:t>
            </a:r>
            <a:r>
              <a:rPr lang="pl-PL" sz="1300" dirty="0" err="1" smtClean="0"/>
              <a:t>Czcibora</a:t>
            </a:r>
            <a:r>
              <a:rPr lang="pl-PL" sz="1300" dirty="0" smtClean="0"/>
              <a:t>. Po kądzieli dziadek </a:t>
            </a:r>
            <a:r>
              <a:rPr lang="pl-PL" sz="1300" dirty="0" err="1" smtClean="0"/>
              <a:t>Kanuta</a:t>
            </a:r>
            <a:r>
              <a:rPr lang="pl-PL" sz="1300" dirty="0" smtClean="0"/>
              <a:t> Wielkiego.</a:t>
            </a:r>
          </a:p>
          <a:p>
            <a:pPr>
              <a:buNone/>
            </a:pPr>
            <a:r>
              <a:rPr lang="pl-PL" sz="1300" dirty="0" smtClean="0"/>
              <a:t>	Mieszko I to historyczny pierwszy władca Polan, uważany zarazem za faktycznego twórcę państwowości polskiej. Kontynuował politykę swojego ojca i dziadka, którzy jako władcy pogańskiego księstwa znajdującego się na terenach obecnej Wielkopolski, poprzez sojusze lub siłę militarną podporządkowali sobie Kujawy oraz prawdopodobnie Pomorze Wschodnie i Mazowsze. Przez większość okresu swojego panowania toczył walki o Pomorze Zachodnie, zajmując je po rzekę Odrę. W ostatnich latach życia przystąpił także do wojny z Czechami, zdobywając Śląsk i prawdopodobnie Małopolskę.</a:t>
            </a:r>
          </a:p>
          <a:p>
            <a:pPr>
              <a:buNone/>
            </a:pPr>
            <a:r>
              <a:rPr lang="pl-PL" sz="1300" dirty="0" smtClean="0"/>
              <a:t>	Poprzez przyjęcie chrztu w 966 r. oraz ślub (w 965 r.) z Dobrawą </a:t>
            </a:r>
            <a:r>
              <a:rPr lang="pl-PL" sz="1300" dirty="0" err="1" smtClean="0"/>
              <a:t>Przemyślidką</a:t>
            </a:r>
            <a:r>
              <a:rPr lang="pl-PL" sz="1300" dirty="0" smtClean="0"/>
              <a:t>  Mieszko włączył swoje państwo w zachodni krąg kultury chrześcijańskiej. Oprócz podbojów duże znaczenie dla przyszłości księstwa Polan miały także jego reformy wewnętrzne, mające na celu rozbudowę i usprawnienie państwa.</a:t>
            </a:r>
          </a:p>
          <a:p>
            <a:endParaRPr lang="pl-PL" sz="1300" dirty="0"/>
          </a:p>
        </p:txBody>
      </p:sp>
      <p:pic>
        <p:nvPicPr>
          <p:cNvPr id="5" name="Symbol zastępczy zawartości 3" descr="Mieszko1.jpg"/>
          <p:cNvPicPr>
            <a:picLocks noGrp="1" noChangeAspect="1"/>
          </p:cNvPicPr>
          <p:nvPr>
            <p:ph sz="half" idx="1"/>
          </p:nvPr>
        </p:nvPicPr>
        <p:blipFill>
          <a:blip r:embed="rId2" cstate="print"/>
          <a:stretch>
            <a:fillRect/>
          </a:stretch>
        </p:blipFill>
        <p:spPr>
          <a:xfrm>
            <a:off x="755576" y="1589254"/>
            <a:ext cx="3756074" cy="5008098"/>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p:newsfla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09600" y="620689"/>
            <a:ext cx="2212848" cy="504056"/>
          </a:xfrm>
        </p:spPr>
        <p:txBody>
          <a:bodyPr>
            <a:normAutofit/>
          </a:bodyPr>
          <a:lstStyle/>
          <a:p>
            <a:r>
              <a:rPr lang="pl-PL" sz="1800" dirty="0" smtClean="0"/>
              <a:t>Państwo Mieszka I </a:t>
            </a:r>
            <a:endParaRPr lang="pl-PL" sz="1800" dirty="0"/>
          </a:p>
        </p:txBody>
      </p:sp>
      <p:sp>
        <p:nvSpPr>
          <p:cNvPr id="3" name="Symbol zastępczy tekstu 2"/>
          <p:cNvSpPr>
            <a:spLocks noGrp="1"/>
          </p:cNvSpPr>
          <p:nvPr>
            <p:ph type="body" sz="half" idx="2"/>
          </p:nvPr>
        </p:nvSpPr>
        <p:spPr>
          <a:xfrm>
            <a:off x="214282" y="1285860"/>
            <a:ext cx="2520280" cy="4896543"/>
          </a:xfrm>
        </p:spPr>
        <p:txBody>
          <a:bodyPr>
            <a:normAutofit/>
          </a:bodyPr>
          <a:lstStyle/>
          <a:p>
            <a:r>
              <a:rPr lang="pl-PL" dirty="0" smtClean="0"/>
              <a:t>Mieszko I umacniając posiadane terytorium i swoją władzę dążył do rozszerzenia granic. Jednoczył plemiona bliskie kulturowo Polanom. Włączył Kujawy i Mazowsze. </a:t>
            </a:r>
          </a:p>
          <a:p>
            <a:r>
              <a:rPr lang="pl-PL" dirty="0" smtClean="0"/>
              <a:t>Na północy opór stawiały Prusy. Wschodnią granicę dzielił z Rusią, dokonał podboju Pomorza Zach. i zdobył Pomorze Gdańskie. Początkowo nie udało się zdobyć Krakowa (należał do Czechów). Granicą na północy było Morze Bałtyckie , następnie granica przebiegała wzdłuż Wisły, na północy sąsiadowali z krajem Prusów, na wschodzie z Rusią, dalej był Kraków, na zachodzie granica opierała się na Odrze, graniczył z Milczanami, Łużyczanami. Granice państwa obejmowały terytorium 250 tys. km2 i 1 mln mieszkańców. </a:t>
            </a:r>
            <a:endParaRPr lang="pl-PL" dirty="0"/>
          </a:p>
        </p:txBody>
      </p:sp>
      <p:pic>
        <p:nvPicPr>
          <p:cNvPr id="1026" name="Picture 2" descr="F:\z (5).jpg"/>
          <p:cNvPicPr>
            <a:picLocks noGrp="1" noChangeAspect="1" noChangeArrowheads="1"/>
          </p:cNvPicPr>
          <p:nvPr>
            <p:ph type="pic" idx="1"/>
          </p:nvPr>
        </p:nvPicPr>
        <p:blipFill>
          <a:blip r:embed="rId2" cstate="print"/>
          <a:srcRect l="943" r="943"/>
          <a:stretch>
            <a:fillRect/>
          </a:stretch>
        </p:blipFill>
        <p:spPr bwMode="auto">
          <a:xfrm rot="420000">
            <a:off x="2843218" y="637355"/>
            <a:ext cx="6047465" cy="4527063"/>
          </a:xfrm>
          <a:prstGeom prst="rect">
            <a:avLst/>
          </a:prstGeom>
          <a:noFill/>
        </p:spPr>
      </p:pic>
    </p:spTree>
  </p:cSld>
  <p:clrMapOvr>
    <a:masterClrMapping/>
  </p:clrMapOvr>
  <p:transition>
    <p:strips dir="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14348" y="857232"/>
            <a:ext cx="8229600" cy="420656"/>
          </a:xfrm>
        </p:spPr>
        <p:txBody>
          <a:bodyPr>
            <a:normAutofit/>
          </a:bodyPr>
          <a:lstStyle/>
          <a:p>
            <a:r>
              <a:rPr lang="pl-PL" sz="2000" dirty="0" smtClean="0"/>
              <a:t>1050. letnia droga Państwa Polskiego oraz monety polskiej </a:t>
            </a:r>
            <a:endParaRPr lang="pl-PL" sz="2000" dirty="0"/>
          </a:p>
        </p:txBody>
      </p:sp>
      <p:sp>
        <p:nvSpPr>
          <p:cNvPr id="4" name="Symbol zastępczy zawartości 3"/>
          <p:cNvSpPr>
            <a:spLocks noGrp="1"/>
          </p:cNvSpPr>
          <p:nvPr>
            <p:ph sz="half" idx="2"/>
          </p:nvPr>
        </p:nvSpPr>
        <p:spPr>
          <a:xfrm>
            <a:off x="4500562" y="1500174"/>
            <a:ext cx="4038600" cy="5086165"/>
          </a:xfrm>
        </p:spPr>
        <p:txBody>
          <a:bodyPr>
            <a:normAutofit/>
          </a:bodyPr>
          <a:lstStyle/>
          <a:p>
            <a:pPr>
              <a:buNone/>
            </a:pPr>
            <a:r>
              <a:rPr lang="pl-PL" sz="2000" dirty="0" smtClean="0"/>
              <a:t>    Tysiącletnia </a:t>
            </a:r>
            <a:r>
              <a:rPr lang="pl-PL" sz="2000" dirty="0" smtClean="0"/>
              <a:t>droga Państwa Polskiego usiana jest obficie monetą polską. W niej, jak </a:t>
            </a:r>
            <a:r>
              <a:rPr lang="pl-PL" sz="2000" dirty="0" smtClean="0"/>
              <a:t/>
            </a:r>
            <a:br>
              <a:rPr lang="pl-PL" sz="2000" dirty="0" smtClean="0"/>
            </a:br>
            <a:r>
              <a:rPr lang="pl-PL" sz="2000" dirty="0" smtClean="0"/>
              <a:t>w </a:t>
            </a:r>
            <a:r>
              <a:rPr lang="pl-PL" sz="2000" dirty="0" smtClean="0"/>
              <a:t>zwierciadle, utrwalił się obraz minionych wieków i spraw — lata chwały i upadków naszego kraju, dzieje dzielnic odrywanych od macierzy </a:t>
            </a:r>
            <a:r>
              <a:rPr lang="pl-PL" sz="2000" dirty="0" smtClean="0"/>
              <a:t/>
            </a:r>
            <a:br>
              <a:rPr lang="pl-PL" sz="2000" dirty="0" smtClean="0"/>
            </a:br>
            <a:r>
              <a:rPr lang="pl-PL" sz="2000" dirty="0" smtClean="0"/>
              <a:t>i </a:t>
            </a:r>
            <a:r>
              <a:rPr lang="pl-PL" sz="2000" dirty="0" smtClean="0"/>
              <a:t>innych, do niej przyłączanych, czasy wojen i lata spokojnego dobrobytu, drapieżna chciwość panujących i żałosne ubóstwo prostych ludzi.</a:t>
            </a:r>
            <a:endParaRPr lang="pl-PL" sz="2000" dirty="0"/>
          </a:p>
        </p:txBody>
      </p:sp>
      <p:pic>
        <p:nvPicPr>
          <p:cNvPr id="2050" name="Picture 2" descr="F:\Warszawa wyd I 1981.jpg"/>
          <p:cNvPicPr>
            <a:picLocks noGrp="1" noChangeAspect="1" noChangeArrowheads="1"/>
          </p:cNvPicPr>
          <p:nvPr>
            <p:ph sz="half" idx="1"/>
          </p:nvPr>
        </p:nvPicPr>
        <p:blipFill>
          <a:blip r:embed="rId2" cstate="print"/>
          <a:srcRect/>
          <a:stretch>
            <a:fillRect/>
          </a:stretch>
        </p:blipFill>
        <p:spPr bwMode="auto">
          <a:xfrm>
            <a:off x="857224" y="1500174"/>
            <a:ext cx="3159477" cy="4937944"/>
          </a:xfrm>
          <a:prstGeom prst="rect">
            <a:avLst/>
          </a:prstGeom>
          <a:noFill/>
        </p:spPr>
      </p:pic>
    </p:spTree>
  </p:cSld>
  <p:clrMapOvr>
    <a:masterClrMapping/>
  </p:clrMapOvr>
  <p:transition>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42910" y="785794"/>
            <a:ext cx="8229600" cy="636680"/>
          </a:xfrm>
        </p:spPr>
        <p:txBody>
          <a:bodyPr>
            <a:normAutofit/>
          </a:bodyPr>
          <a:lstStyle/>
          <a:p>
            <a:r>
              <a:rPr lang="pl-PL" sz="2000" dirty="0" smtClean="0"/>
              <a:t>1050. letnia droga Państwa Polskiego oraz monety polskiej </a:t>
            </a:r>
            <a:endParaRPr lang="pl-PL" sz="2000" dirty="0"/>
          </a:p>
        </p:txBody>
      </p:sp>
      <p:sp>
        <p:nvSpPr>
          <p:cNvPr id="4" name="Symbol zastępczy zawartości 3"/>
          <p:cNvSpPr>
            <a:spLocks noGrp="1"/>
          </p:cNvSpPr>
          <p:nvPr>
            <p:ph sz="half" idx="2"/>
          </p:nvPr>
        </p:nvSpPr>
        <p:spPr/>
        <p:txBody>
          <a:bodyPr>
            <a:normAutofit fontScale="92500" lnSpcReduction="10000"/>
          </a:bodyPr>
          <a:lstStyle/>
          <a:p>
            <a:pPr algn="just">
              <a:buNone/>
            </a:pPr>
            <a:r>
              <a:rPr lang="pl-PL" sz="2400" dirty="0" smtClean="0"/>
              <a:t>    Monety polskie, te najmniejsze ze wszystkich zabytki historyczne, gromadzone w muzeach</a:t>
            </a:r>
          </a:p>
          <a:p>
            <a:pPr algn="just">
              <a:buNone/>
            </a:pPr>
            <a:r>
              <a:rPr lang="pl-PL" sz="2400" dirty="0" smtClean="0"/>
              <a:t> 	i prywatnych zbiorach, dotrwały licznie do naszych czasów, chociaż bezlitośnie niszczyły je wojny, częstsze na naszych ziemiach niż gdzie indziej, choć całymi worami przetapiali je na szlachetny kruszec krajowi </a:t>
            </a:r>
            <a:r>
              <a:rPr lang="pl-PL" sz="2400" dirty="0" smtClean="0"/>
              <a:t/>
            </a:r>
            <a:br>
              <a:rPr lang="pl-PL" sz="2400" dirty="0" smtClean="0"/>
            </a:br>
            <a:r>
              <a:rPr lang="pl-PL" sz="2400" dirty="0" smtClean="0"/>
              <a:t>i </a:t>
            </a:r>
            <a:r>
              <a:rPr lang="pl-PL" sz="2400" dirty="0" smtClean="0"/>
              <a:t>obcy spekulanci.</a:t>
            </a:r>
          </a:p>
          <a:p>
            <a:endParaRPr lang="pl-PL" dirty="0"/>
          </a:p>
        </p:txBody>
      </p:sp>
      <p:pic>
        <p:nvPicPr>
          <p:cNvPr id="4098" name="Picture 2" descr="F:\z (3).jpg"/>
          <p:cNvPicPr>
            <a:picLocks noGrp="1" noChangeAspect="1" noChangeArrowheads="1"/>
          </p:cNvPicPr>
          <p:nvPr>
            <p:ph sz="half" idx="1"/>
          </p:nvPr>
        </p:nvPicPr>
        <p:blipFill>
          <a:blip r:embed="rId2" cstate="print"/>
          <a:srcRect/>
          <a:stretch>
            <a:fillRect/>
          </a:stretch>
        </p:blipFill>
        <p:spPr bwMode="auto">
          <a:xfrm>
            <a:off x="323528" y="2132856"/>
            <a:ext cx="4067556" cy="3759762"/>
          </a:xfrm>
          <a:prstGeom prst="rect">
            <a:avLst/>
          </a:prstGeom>
          <a:noFill/>
        </p:spPr>
      </p:pic>
    </p:spTree>
  </p:cSld>
  <p:clrMapOvr>
    <a:masterClrMapping/>
  </p:clrMapOvr>
  <p:transition>
    <p:comb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704088"/>
            <a:ext cx="8229600" cy="708688"/>
          </a:xfrm>
        </p:spPr>
        <p:txBody>
          <a:bodyPr>
            <a:normAutofit/>
          </a:bodyPr>
          <a:lstStyle/>
          <a:p>
            <a:r>
              <a:rPr lang="pl-PL" sz="2000" dirty="0" smtClean="0"/>
              <a:t>1050. letnia droga Państwa Polskiego oraz monety polskiej </a:t>
            </a:r>
            <a:endParaRPr lang="pl-PL" sz="2000" dirty="0"/>
          </a:p>
        </p:txBody>
      </p:sp>
      <p:sp>
        <p:nvSpPr>
          <p:cNvPr id="4" name="Symbol zastępczy zawartości 3"/>
          <p:cNvSpPr>
            <a:spLocks noGrp="1"/>
          </p:cNvSpPr>
          <p:nvPr>
            <p:ph sz="half" idx="2"/>
          </p:nvPr>
        </p:nvSpPr>
        <p:spPr/>
        <p:txBody>
          <a:bodyPr>
            <a:normAutofit fontScale="92500" lnSpcReduction="20000"/>
          </a:bodyPr>
          <a:lstStyle/>
          <a:p>
            <a:pPr algn="just">
              <a:buNone/>
            </a:pPr>
            <a:r>
              <a:rPr lang="pl-PL" sz="2000" dirty="0" smtClean="0"/>
              <a:t>    Olbrzymie ilości dawnych monet kryje jeszcze niewątpliwie nasza ziemia, odwieczna najwierniejsza stróżka skarbów powierzanych jej w niepewnych czasach przez zagrożonych właścicieli. Ci zapewne zginęli, zanim zdążyli wydobyć swe mienie</a:t>
            </a:r>
          </a:p>
          <a:p>
            <a:pPr algn="just">
              <a:buNone/>
            </a:pPr>
            <a:r>
              <a:rPr lang="pl-PL" sz="2000" dirty="0" smtClean="0"/>
              <a:t>    z bezpiecznego ukrycia. Dopiero teraz my, ich historyczni spadkobiercy, wchodzimy w ich prawa, gdy zakopane skarby monet ujawnia pług rolnika,</a:t>
            </a:r>
          </a:p>
          <a:p>
            <a:pPr algn="just">
              <a:buNone/>
            </a:pPr>
            <a:r>
              <a:rPr lang="pl-PL" sz="2000" dirty="0" smtClean="0"/>
              <a:t>    a znacznie częściej łopata archeologa w licznych pracach poszukiwawczych, prowadzonych obecnie na terenie całego państwa.</a:t>
            </a:r>
          </a:p>
          <a:p>
            <a:endParaRPr lang="pl-PL" sz="2000" dirty="0"/>
          </a:p>
        </p:txBody>
      </p:sp>
      <p:pic>
        <p:nvPicPr>
          <p:cNvPr id="5122" name="Picture 2" descr="F:\zskanuj0016 (3).jpg"/>
          <p:cNvPicPr>
            <a:picLocks noGrp="1" noChangeAspect="1" noChangeArrowheads="1"/>
          </p:cNvPicPr>
          <p:nvPr>
            <p:ph sz="half" idx="1"/>
          </p:nvPr>
        </p:nvPicPr>
        <p:blipFill>
          <a:blip r:embed="rId2" cstate="print"/>
          <a:srcRect/>
          <a:stretch>
            <a:fillRect/>
          </a:stretch>
        </p:blipFill>
        <p:spPr bwMode="auto">
          <a:xfrm>
            <a:off x="659892" y="1975263"/>
            <a:ext cx="3633216" cy="4325112"/>
          </a:xfrm>
          <a:prstGeom prst="rect">
            <a:avLst/>
          </a:prstGeom>
          <a:noFill/>
        </p:spPr>
      </p:pic>
    </p:spTree>
  </p:cSld>
  <p:clrMapOvr>
    <a:masterClrMapping/>
  </p:clrMapOvr>
  <p:transition>
    <p:wipe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00034" y="1071546"/>
            <a:ext cx="8229600" cy="564672"/>
          </a:xfrm>
        </p:spPr>
        <p:txBody>
          <a:bodyPr>
            <a:normAutofit fontScale="90000"/>
          </a:bodyPr>
          <a:lstStyle/>
          <a:p>
            <a:r>
              <a:rPr lang="pl-PL" sz="2800" dirty="0" smtClean="0"/>
              <a:t>Monety arabskie na ziemiach polskich a narodziny pierwszej monety</a:t>
            </a:r>
            <a:endParaRPr lang="pl-PL" sz="2800" dirty="0"/>
          </a:p>
        </p:txBody>
      </p:sp>
      <p:sp>
        <p:nvSpPr>
          <p:cNvPr id="4" name="Symbol zastępczy zawartości 3"/>
          <p:cNvSpPr>
            <a:spLocks noGrp="1"/>
          </p:cNvSpPr>
          <p:nvPr>
            <p:ph sz="half" idx="2"/>
          </p:nvPr>
        </p:nvSpPr>
        <p:spPr>
          <a:xfrm>
            <a:off x="4643438" y="1428736"/>
            <a:ext cx="4038600" cy="5230181"/>
          </a:xfrm>
        </p:spPr>
        <p:txBody>
          <a:bodyPr>
            <a:normAutofit fontScale="55000" lnSpcReduction="20000"/>
          </a:bodyPr>
          <a:lstStyle/>
          <a:p>
            <a:endParaRPr lang="pl-PL" sz="2800" b="1" dirty="0" smtClean="0"/>
          </a:p>
          <a:p>
            <a:pPr>
              <a:buNone/>
            </a:pPr>
            <a:r>
              <a:rPr lang="pl-PL" sz="2300" b="1" dirty="0" smtClean="0"/>
              <a:t>       Dirhemy </a:t>
            </a:r>
            <a:r>
              <a:rPr lang="pl-PL" sz="2300" b="1" dirty="0" smtClean="0"/>
              <a:t>za niewolników.</a:t>
            </a:r>
            <a:r>
              <a:rPr lang="pl-PL" sz="2300" dirty="0" smtClean="0"/>
              <a:t> W 966 r., gdy Mieszko I przyjął chrzest, na ziemiach polskich nie bito pieniądza. W tym czasie używano wyłącznie monet obcych, które docierały nad Odrę i Wisłę dzięki ożywionemu handlowi. Były to niemal bez wyjątku monety arabskie zwane dirhemami, które po raz pierwszy pojawiły się nad Bałtykiem w początkach IX w., a już w X w. występowały powszechnie w krajach Europy północnej, środkowej i wschodniej. Wspominał o nich podróżnik Ibrahim </a:t>
            </a:r>
            <a:r>
              <a:rPr lang="pl-PL" sz="2300" dirty="0" err="1" smtClean="0"/>
              <a:t>ibn</a:t>
            </a:r>
            <a:r>
              <a:rPr lang="pl-PL" sz="2300" dirty="0" smtClean="0"/>
              <a:t> Jakub. </a:t>
            </a:r>
          </a:p>
          <a:p>
            <a:endParaRPr lang="pl-PL" sz="2300" b="1" dirty="0" smtClean="0"/>
          </a:p>
          <a:p>
            <a:endParaRPr lang="pl-PL" sz="2300" b="1" dirty="0" smtClean="0"/>
          </a:p>
          <a:p>
            <a:pPr>
              <a:buNone/>
            </a:pPr>
            <a:r>
              <a:rPr lang="pl-PL" sz="2300" b="1" dirty="0" smtClean="0"/>
              <a:t>       Narodziny </a:t>
            </a:r>
            <a:r>
              <a:rPr lang="pl-PL" sz="2300" b="1" dirty="0" smtClean="0"/>
              <a:t>polskiej monety . </a:t>
            </a:r>
            <a:r>
              <a:rPr lang="pl-PL" sz="2300" dirty="0" smtClean="0"/>
              <a:t>Trudne były narodziny pierwszej polskiej monety. Wobec nasycenia ówczesnego rynku pieniądzem obcym, ekonomicznie rzecz biorąc — Polska Mieszkowa nie potrzebowała monety rodzimej. W obiegu handlowym srebro szło na wagę, obojęt­nie, czy były to placki i grudki metalu, czy okrągłe blaszki, znaczone jakimś stemplem Ważne natomiast dla Mieszka były względy polityczne. Przez bicie monety z własnym imieniem chciał zaznaczyć suwerenność swego państwa, dać dowód istnienia władzy książęcej zarówno własnym poddanym, jak i najbliższym sąsiadom - książętom, od których wcale nie czuł się gorszym.</a:t>
            </a:r>
          </a:p>
          <a:p>
            <a:endParaRPr lang="pl-PL" sz="2300" dirty="0"/>
          </a:p>
        </p:txBody>
      </p:sp>
      <p:pic>
        <p:nvPicPr>
          <p:cNvPr id="6147" name="Picture 3" descr="G:\Właściciel\Pulpit\dirham-X-w..jpg"/>
          <p:cNvPicPr>
            <a:picLocks noGrp="1" noChangeAspect="1" noChangeArrowheads="1"/>
          </p:cNvPicPr>
          <p:nvPr>
            <p:ph sz="half" idx="1"/>
          </p:nvPr>
        </p:nvPicPr>
        <p:blipFill>
          <a:blip r:embed="rId2" cstate="print"/>
          <a:srcRect/>
          <a:stretch>
            <a:fillRect/>
          </a:stretch>
        </p:blipFill>
        <p:spPr bwMode="auto">
          <a:xfrm>
            <a:off x="428596" y="2928934"/>
            <a:ext cx="4392612" cy="2199738"/>
          </a:xfrm>
          <a:prstGeom prst="rect">
            <a:avLst/>
          </a:prstGeom>
          <a:noFill/>
        </p:spPr>
      </p:pic>
    </p:spTree>
  </p:cSld>
  <p:clrMapOvr>
    <a:masterClrMapping/>
  </p:clrMapOvr>
  <p:transition>
    <p:strips dir="l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idx="4294967295"/>
          </p:nvPr>
        </p:nvSpPr>
        <p:spPr>
          <a:xfrm>
            <a:off x="0" y="357166"/>
            <a:ext cx="8229600" cy="1143000"/>
          </a:xfrm>
        </p:spPr>
        <p:txBody>
          <a:bodyPr/>
          <a:lstStyle/>
          <a:p>
            <a:pPr algn="ctr"/>
            <a:r>
              <a:rPr lang="pl-PL" dirty="0" smtClean="0"/>
              <a:t>DENAR  MIESZKA I </a:t>
            </a:r>
            <a:endParaRPr lang="pl-PL" dirty="0"/>
          </a:p>
        </p:txBody>
      </p:sp>
      <p:sp>
        <p:nvSpPr>
          <p:cNvPr id="3" name="Symbol zastępczy zawartości 2"/>
          <p:cNvSpPr>
            <a:spLocks noGrp="1"/>
          </p:cNvSpPr>
          <p:nvPr>
            <p:ph idx="4294967295"/>
          </p:nvPr>
        </p:nvSpPr>
        <p:spPr>
          <a:xfrm>
            <a:off x="0" y="1600200"/>
            <a:ext cx="8229600" cy="4525963"/>
          </a:xfrm>
        </p:spPr>
        <p:txBody>
          <a:bodyPr>
            <a:normAutofit lnSpcReduction="10000"/>
          </a:bodyPr>
          <a:lstStyle/>
          <a:p>
            <a:pPr algn="just">
              <a:buNone/>
            </a:pPr>
            <a:r>
              <a:rPr lang="pl-PL" sz="2000" dirty="0" smtClean="0"/>
              <a:t>	O pierwszej polskiej monecie - denarze Mieszka I, wiadomo niewiele. Dużo wiadomości to spekulacje i domysły badaczy, niepotwierdzone twardymi dowodami. Nie jest wiadome gdzie i kiedy została założona mennica. Przyjmuje się, że był to </a:t>
            </a:r>
            <a:r>
              <a:rPr lang="pl-PL" sz="2000" b="1" dirty="0" smtClean="0"/>
              <a:t>Poznań</a:t>
            </a:r>
            <a:r>
              <a:rPr lang="pl-PL" sz="2000" dirty="0" smtClean="0"/>
              <a:t>. Prawdopodobnym </a:t>
            </a:r>
            <a:r>
              <a:rPr lang="pl-PL" sz="2000" b="1" dirty="0" smtClean="0"/>
              <a:t>pierwszym mincerzem</a:t>
            </a:r>
            <a:r>
              <a:rPr lang="pl-PL" sz="2000" dirty="0" smtClean="0"/>
              <a:t> był rzemieślnik z Czech, gdzie mennictwo rozwinęło się kilkadziesiąt lat wcześniej. Najbardziej prawdopodobnym okresem, w którym wybito polską monetę były lata 982 - 984. Kałkowski w książce „Tysiąc lat monety polskiej” o mincerzu księcia Mieszka I pisze tak: "</a:t>
            </a:r>
            <a:r>
              <a:rPr lang="pl-PL" sz="2000" i="1" dirty="0" smtClean="0"/>
              <a:t>Mincerz ten był biegły w swoim zawodzie i dokładny w pracy. Stwierdzamy to na podstawie drobnego szczegółu produkcyjnego, widocznego powyżej na rewersie monety. Przy krawędzi monety jest rysa idealnie kołowa, wykonana ostrzem cyrkla, którego nóżka pozostawiła wgłębienie tuż poniżej prawej górnej kropki między ramionami krzyża. To dowód, że przy wycinaniu monet z blachy, mincerz starał się uzyskać dokładny kształt kołowy</a:t>
            </a:r>
            <a:r>
              <a:rPr lang="pl-PL" sz="2000" dirty="0" smtClean="0"/>
              <a:t>".</a:t>
            </a:r>
            <a:endParaRPr lang="pl-PL" sz="2000" dirty="0"/>
          </a:p>
        </p:txBody>
      </p:sp>
    </p:spTree>
  </p:cSld>
  <p:clrMapOvr>
    <a:masterClrMapping/>
  </p:clrMapOvr>
  <p:transition>
    <p:blinds/>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zepływ">
  <a:themeElements>
    <a:clrScheme name="Przepły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Przepły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rzepły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379</TotalTime>
  <Words>388</Words>
  <Application>Microsoft Office PowerPoint</Application>
  <PresentationFormat>Pokaz na ekranie (4:3)</PresentationFormat>
  <Paragraphs>61</Paragraphs>
  <Slides>21</Slides>
  <Notes>1</Notes>
  <HiddenSlides>0</HiddenSlides>
  <MMClips>0</MMClips>
  <ScaleCrop>false</ScaleCrop>
  <HeadingPairs>
    <vt:vector size="4" baseType="variant">
      <vt:variant>
        <vt:lpstr>Motyw</vt:lpstr>
      </vt:variant>
      <vt:variant>
        <vt:i4>1</vt:i4>
      </vt:variant>
      <vt:variant>
        <vt:lpstr>Tytuły slajdów</vt:lpstr>
      </vt:variant>
      <vt:variant>
        <vt:i4>21</vt:i4>
      </vt:variant>
    </vt:vector>
  </HeadingPairs>
  <TitlesOfParts>
    <vt:vector size="22" baseType="lpstr">
      <vt:lpstr>Przepływ</vt:lpstr>
      <vt:lpstr>Znaczenie Chrztu Polski w tworzeniu zrębów państwowości -  Monety i banknoty świadectwem o Chrzcie i tysiącletniej przeszłości naszego narodu  Wykonał: Kamil Grynia   Zespół Szkół Zawodowych i Licealnych im. dra Kazimierza Hołogi  Osiedle Północ 37, 64-300 Nowy Tomyśl    Telefon: 61 442 22 88 Konsultacji udzielili nauczyciele: dr Zdzisław Kościański,  mgr Katarzyna Sobiak -Utrata</vt:lpstr>
      <vt:lpstr>Państwa Słowian w VII – X wieku </vt:lpstr>
      <vt:lpstr>Mieszko I</vt:lpstr>
      <vt:lpstr>Państwo Mieszka I </vt:lpstr>
      <vt:lpstr>1050. letnia droga Państwa Polskiego oraz monety polskiej </vt:lpstr>
      <vt:lpstr>1050. letnia droga Państwa Polskiego oraz monety polskiej </vt:lpstr>
      <vt:lpstr>1050. letnia droga Państwa Polskiego oraz monety polskiej </vt:lpstr>
      <vt:lpstr>Monety arabskie na ziemiach polskich a narodziny pierwszej monety</vt:lpstr>
      <vt:lpstr>DENAR  MIESZKA I </vt:lpstr>
      <vt:lpstr>DENAR  MIESZKA I </vt:lpstr>
      <vt:lpstr>DENAR MIESZKA I  Na awersie przedstawiony jest prymitywny wizerunek kapliczki z krzyżem. W otoku znajduje się napis MISICO (w innych typach MTLZCO). Na rewersie znajduje się prosty krzyż z kropkami w kątach, będący symbolem niedawno otrzymanego chrztu. W otoku znajdują się znaki E E + +. Przeciętny ciężar tej monety wynosił około 1,5 grama.</vt:lpstr>
      <vt:lpstr>SYN MIESZKA I - BOLESŁAW I CHROBRY KONTYNUATOREM</vt:lpstr>
      <vt:lpstr>DENARY BOLESŁAWA CHROBREGO "PRINCES POLONIE"</vt:lpstr>
      <vt:lpstr>DENARY BOLESŁAWA CHROBREGO "PRINCES POLONIE”</vt:lpstr>
      <vt:lpstr>DENAR BOLESŁAWA CHROBREGO „GNEZDVN CIVITAS"</vt:lpstr>
      <vt:lpstr>DENAR BOLESŁAWA CHROBREGO "GNEZDVN CIVITAS"</vt:lpstr>
      <vt:lpstr>W czasach współczesnych wizerunek Mieszka I , Dobrawy oraz denara Mieszka I był przedstawiany wielokrotnie na monetach i banknotach , Przedstawiam tylko niektóre. Projekty monety „Millenium” z 1957 r., 1966, 1979 z wizerunkiem Mieszka I i Dobrawy</vt:lpstr>
      <vt:lpstr>Banknoty XX wieczne  2000 PLN ( 1977 r.)  i 10 PLN ( 1994r.) z wizerunkiem Mieszka I , Bolesława I Chrobrego oraz Denara Mieszka I . Podane przykłady świadczą o ciągłości Państwa Polskiego od Chrztu aż do dnia dzisiejszego. </vt:lpstr>
      <vt:lpstr>BANKNOT 20 PLN Z OKAZJI 1050. ROCZNCY CHRZTU POLSKI – 2016 r.</vt:lpstr>
      <vt:lpstr>BANKNOT 20 PLN Z OKAZJI 1050. ROCZNCY CHRZTU POLSKI- 2016 r.</vt:lpstr>
      <vt:lpstr>BIBLIOGRAFIA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Grynia</dc:creator>
  <cp:lastModifiedBy>nauczyciel</cp:lastModifiedBy>
  <cp:revision>36</cp:revision>
  <dcterms:created xsi:type="dcterms:W3CDTF">2016-03-20T10:23:57Z</dcterms:created>
  <dcterms:modified xsi:type="dcterms:W3CDTF">2016-03-31T09:25:21Z</dcterms:modified>
</cp:coreProperties>
</file>